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7" r:id="rId2"/>
    <p:sldId id="264" r:id="rId3"/>
    <p:sldId id="288" r:id="rId4"/>
    <p:sldId id="258" r:id="rId5"/>
    <p:sldId id="256" r:id="rId6"/>
    <p:sldId id="265" r:id="rId7"/>
    <p:sldId id="260" r:id="rId8"/>
    <p:sldId id="261" r:id="rId9"/>
    <p:sldId id="262" r:id="rId10"/>
    <p:sldId id="290" r:id="rId11"/>
    <p:sldId id="287" r:id="rId12"/>
    <p:sldId id="266" r:id="rId13"/>
    <p:sldId id="273" r:id="rId14"/>
    <p:sldId id="268" r:id="rId15"/>
    <p:sldId id="269" r:id="rId16"/>
    <p:sldId id="271" r:id="rId17"/>
    <p:sldId id="274" r:id="rId18"/>
    <p:sldId id="276" r:id="rId19"/>
    <p:sldId id="277" r:id="rId20"/>
    <p:sldId id="284" r:id="rId21"/>
    <p:sldId id="280" r:id="rId22"/>
    <p:sldId id="285" r:id="rId23"/>
    <p:sldId id="282" r:id="rId24"/>
    <p:sldId id="283" r:id="rId25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ucas Yudi Ganeko" initials="LYG" lastIdx="1" clrIdx="0">
    <p:extLst>
      <p:ext uri="{19B8F6BF-5375-455C-9EA6-DF929625EA0E}">
        <p15:presenceInfo xmlns:p15="http://schemas.microsoft.com/office/powerpoint/2012/main" userId="918279df19e7988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8CBCC"/>
    <a:srgbClr val="101010"/>
    <a:srgbClr val="57C1BE"/>
    <a:srgbClr val="7BC1DB"/>
    <a:srgbClr val="299BC6"/>
    <a:srgbClr val="FF21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FD4443E-F989-4FC4-A0C8-D5A2AF1F390B}" styleName="Estilo Escuro 1 - Ênfase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46F890A9-2807-4EBB-B81D-B2AA78EC7F39}" styleName="Estilo Escuro 2 - Ênfase 5/Ênfase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FABFCF23-3B69-468F-B69F-88F6DE6A72F2}" styleName="Estilo Médio 1 - Ênfase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838" autoAdjust="0"/>
    <p:restoredTop sz="94464" autoAdjust="0"/>
  </p:normalViewPr>
  <p:slideViewPr>
    <p:cSldViewPr snapToGrid="0">
      <p:cViewPr varScale="1">
        <p:scale>
          <a:sx n="72" d="100"/>
          <a:sy n="72" d="100"/>
        </p:scale>
        <p:origin x="114" y="31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F60D24-E162-42AC-9709-E1DFB019CFA9}" type="datetimeFigureOut">
              <a:rPr lang="pt-BR" smtClean="0"/>
              <a:t>12/12/2018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747A47-1936-41AF-AE77-498AE40E157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123776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747A47-1936-41AF-AE77-498AE40E1571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416028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747A47-1936-41AF-AE77-498AE40E1571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319724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BD4CD-1A6A-4953-94B0-D07B000D9A03}" type="datetimeFigureOut">
              <a:rPr lang="pt-BR" smtClean="0"/>
              <a:t>12/12/2018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160AF-D3B1-4255-97F2-ED7F866DD56E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506874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BD4CD-1A6A-4953-94B0-D07B000D9A03}" type="datetimeFigureOut">
              <a:rPr lang="pt-BR" smtClean="0"/>
              <a:t>12/12/2018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160AF-D3B1-4255-97F2-ED7F866DD56E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424973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BD4CD-1A6A-4953-94B0-D07B000D9A03}" type="datetimeFigureOut">
              <a:rPr lang="pt-BR" smtClean="0"/>
              <a:t>12/12/2018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160AF-D3B1-4255-97F2-ED7F866DD56E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752311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BD4CD-1A6A-4953-94B0-D07B000D9A03}" type="datetimeFigureOut">
              <a:rPr lang="pt-BR" smtClean="0"/>
              <a:t>12/12/2018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160AF-D3B1-4255-97F2-ED7F866DD56E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250774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BD4CD-1A6A-4953-94B0-D07B000D9A03}" type="datetimeFigureOut">
              <a:rPr lang="pt-BR" smtClean="0"/>
              <a:t>12/12/2018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160AF-D3B1-4255-97F2-ED7F866DD56E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250733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BD4CD-1A6A-4953-94B0-D07B000D9A03}" type="datetimeFigureOut">
              <a:rPr lang="pt-BR" smtClean="0"/>
              <a:t>12/12/2018</a:t>
            </a:fld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160AF-D3B1-4255-97F2-ED7F866DD56E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624726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BD4CD-1A6A-4953-94B0-D07B000D9A03}" type="datetimeFigureOut">
              <a:rPr lang="pt-BR" smtClean="0"/>
              <a:t>12/12/2018</a:t>
            </a:fld>
            <a:endParaRPr lang="pt-BR" dirty="0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160AF-D3B1-4255-97F2-ED7F866DD56E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371915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BD4CD-1A6A-4953-94B0-D07B000D9A03}" type="datetimeFigureOut">
              <a:rPr lang="pt-BR" smtClean="0"/>
              <a:t>12/12/2018</a:t>
            </a:fld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160AF-D3B1-4255-97F2-ED7F866DD56E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319174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BD4CD-1A6A-4953-94B0-D07B000D9A03}" type="datetimeFigureOut">
              <a:rPr lang="pt-BR" smtClean="0"/>
              <a:t>12/12/2018</a:t>
            </a:fld>
            <a:endParaRPr lang="pt-BR" dirty="0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160AF-D3B1-4255-97F2-ED7F866DD56E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729672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BD4CD-1A6A-4953-94B0-D07B000D9A03}" type="datetimeFigureOut">
              <a:rPr lang="pt-BR" smtClean="0"/>
              <a:t>12/12/2018</a:t>
            </a:fld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160AF-D3B1-4255-97F2-ED7F866DD56E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890461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BD4CD-1A6A-4953-94B0-D07B000D9A03}" type="datetimeFigureOut">
              <a:rPr lang="pt-BR" smtClean="0"/>
              <a:t>12/12/2018</a:t>
            </a:fld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160AF-D3B1-4255-97F2-ED7F866DD56E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124408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9BD4CD-1A6A-4953-94B0-D07B000D9A03}" type="datetimeFigureOut">
              <a:rPr lang="pt-BR" smtClean="0"/>
              <a:t>12/12/2018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4160AF-D3B1-4255-97F2-ED7F866DD56E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172879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microsoft.com/office/2007/relationships/hdphoto" Target="../media/hdphoto1.wdp"/><Relationship Id="rId7" Type="http://schemas.microsoft.com/office/2007/relationships/hdphoto" Target="../media/hdphoto8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11" Type="http://schemas.openxmlformats.org/officeDocument/2006/relationships/image" Target="../media/image40.png"/><Relationship Id="rId5" Type="http://schemas.openxmlformats.org/officeDocument/2006/relationships/image" Target="../media/image4.png"/><Relationship Id="rId10" Type="http://schemas.openxmlformats.org/officeDocument/2006/relationships/image" Target="../media/image39.png"/><Relationship Id="rId4" Type="http://schemas.openxmlformats.org/officeDocument/2006/relationships/image" Target="../media/image35.png"/><Relationship Id="rId9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41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1.png"/><Relationship Id="rId18" Type="http://schemas.openxmlformats.org/officeDocument/2006/relationships/image" Target="../media/image54.png"/><Relationship Id="rId3" Type="http://schemas.microsoft.com/office/2007/relationships/hdphoto" Target="../media/hdphoto1.wdp"/><Relationship Id="rId7" Type="http://schemas.openxmlformats.org/officeDocument/2006/relationships/image" Target="../media/image45.png"/><Relationship Id="rId12" Type="http://schemas.openxmlformats.org/officeDocument/2006/relationships/image" Target="../media/image50.png"/><Relationship Id="rId17" Type="http://schemas.microsoft.com/office/2007/relationships/hdphoto" Target="../media/hdphoto10.wdp"/><Relationship Id="rId2" Type="http://schemas.openxmlformats.org/officeDocument/2006/relationships/image" Target="../media/image7.png"/><Relationship Id="rId16" Type="http://schemas.openxmlformats.org/officeDocument/2006/relationships/image" Target="../media/image53.png"/><Relationship Id="rId20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49.png"/><Relationship Id="rId5" Type="http://schemas.openxmlformats.org/officeDocument/2006/relationships/image" Target="../media/image44.png"/><Relationship Id="rId15" Type="http://schemas.microsoft.com/office/2007/relationships/hdphoto" Target="../media/hdphoto9.wdp"/><Relationship Id="rId10" Type="http://schemas.openxmlformats.org/officeDocument/2006/relationships/image" Target="../media/image48.png"/><Relationship Id="rId19" Type="http://schemas.openxmlformats.org/officeDocument/2006/relationships/image" Target="../media/image55.png"/><Relationship Id="rId4" Type="http://schemas.openxmlformats.org/officeDocument/2006/relationships/image" Target="../media/image43.png"/><Relationship Id="rId9" Type="http://schemas.openxmlformats.org/officeDocument/2006/relationships/image" Target="../media/image47.png"/><Relationship Id="rId14" Type="http://schemas.openxmlformats.org/officeDocument/2006/relationships/image" Target="../media/image5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microsoft.com/office/2007/relationships/hdphoto" Target="../media/hdphoto1.wdp"/><Relationship Id="rId7" Type="http://schemas.openxmlformats.org/officeDocument/2006/relationships/image" Target="../media/image59.png"/><Relationship Id="rId12" Type="http://schemas.openxmlformats.org/officeDocument/2006/relationships/image" Target="../media/image4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11" Type="http://schemas.openxmlformats.org/officeDocument/2006/relationships/image" Target="../media/image62.png"/><Relationship Id="rId5" Type="http://schemas.openxmlformats.org/officeDocument/2006/relationships/image" Target="../media/image58.png"/><Relationship Id="rId10" Type="http://schemas.openxmlformats.org/officeDocument/2006/relationships/image" Target="../media/image37.png"/><Relationship Id="rId4" Type="http://schemas.openxmlformats.org/officeDocument/2006/relationships/image" Target="../media/image57.png"/><Relationship Id="rId9" Type="http://schemas.openxmlformats.org/officeDocument/2006/relationships/image" Target="../media/image6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58.png"/><Relationship Id="rId3" Type="http://schemas.microsoft.com/office/2007/relationships/hdphoto" Target="../media/hdphoto1.wdp"/><Relationship Id="rId7" Type="http://schemas.openxmlformats.org/officeDocument/2006/relationships/image" Target="../media/image12.png"/><Relationship Id="rId12" Type="http://schemas.microsoft.com/office/2007/relationships/hdphoto" Target="../media/hdphoto5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11" Type="http://schemas.openxmlformats.org/officeDocument/2006/relationships/image" Target="../media/image15.png"/><Relationship Id="rId5" Type="http://schemas.openxmlformats.org/officeDocument/2006/relationships/image" Target="../media/image11.png"/><Relationship Id="rId10" Type="http://schemas.openxmlformats.org/officeDocument/2006/relationships/image" Target="../media/image63.png"/><Relationship Id="rId4" Type="http://schemas.openxmlformats.org/officeDocument/2006/relationships/image" Target="../media/image10.png"/><Relationship Id="rId9" Type="http://schemas.microsoft.com/office/2007/relationships/hdphoto" Target="../media/hdphoto4.wdp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70.png"/><Relationship Id="rId3" Type="http://schemas.microsoft.com/office/2007/relationships/hdphoto" Target="../media/hdphoto1.wdp"/><Relationship Id="rId7" Type="http://schemas.microsoft.com/office/2007/relationships/hdphoto" Target="../media/hdphoto11.wdp"/><Relationship Id="rId12" Type="http://schemas.openxmlformats.org/officeDocument/2006/relationships/image" Target="../media/image6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11" Type="http://schemas.openxmlformats.org/officeDocument/2006/relationships/image" Target="../media/image68.png"/><Relationship Id="rId5" Type="http://schemas.openxmlformats.org/officeDocument/2006/relationships/image" Target="../media/image64.png"/><Relationship Id="rId10" Type="http://schemas.microsoft.com/office/2007/relationships/hdphoto" Target="../media/hdphoto12.wdp"/><Relationship Id="rId4" Type="http://schemas.openxmlformats.org/officeDocument/2006/relationships/image" Target="../media/image35.png"/><Relationship Id="rId9" Type="http://schemas.openxmlformats.org/officeDocument/2006/relationships/image" Target="../media/image6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75.png"/><Relationship Id="rId3" Type="http://schemas.microsoft.com/office/2007/relationships/hdphoto" Target="../media/hdphoto1.wdp"/><Relationship Id="rId7" Type="http://schemas.openxmlformats.org/officeDocument/2006/relationships/image" Target="../media/image59.png"/><Relationship Id="rId12" Type="http://schemas.openxmlformats.org/officeDocument/2006/relationships/image" Target="../media/image4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11" Type="http://schemas.openxmlformats.org/officeDocument/2006/relationships/image" Target="../media/image62.png"/><Relationship Id="rId5" Type="http://schemas.openxmlformats.org/officeDocument/2006/relationships/image" Target="../media/image57.png"/><Relationship Id="rId10" Type="http://schemas.openxmlformats.org/officeDocument/2006/relationships/image" Target="../media/image37.png"/><Relationship Id="rId4" Type="http://schemas.openxmlformats.org/officeDocument/2006/relationships/image" Target="../media/image38.png"/><Relationship Id="rId9" Type="http://schemas.openxmlformats.org/officeDocument/2006/relationships/image" Target="../media/image61.png"/><Relationship Id="rId14" Type="http://schemas.openxmlformats.org/officeDocument/2006/relationships/image" Target="../media/image76.png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microsoft.com/office/2007/relationships/hdphoto" Target="../media/hdphoto2.wdp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6.png"/><Relationship Id="rId3" Type="http://schemas.microsoft.com/office/2007/relationships/hdphoto" Target="../media/hdphoto1.wdp"/><Relationship Id="rId7" Type="http://schemas.openxmlformats.org/officeDocument/2006/relationships/image" Target="../media/image12.png"/><Relationship Id="rId12" Type="http://schemas.microsoft.com/office/2007/relationships/hdphoto" Target="../media/hdphoto5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11" Type="http://schemas.openxmlformats.org/officeDocument/2006/relationships/image" Target="../media/image15.png"/><Relationship Id="rId5" Type="http://schemas.openxmlformats.org/officeDocument/2006/relationships/image" Target="../media/image11.png"/><Relationship Id="rId10" Type="http://schemas.openxmlformats.org/officeDocument/2006/relationships/image" Target="../media/image14.png"/><Relationship Id="rId4" Type="http://schemas.openxmlformats.org/officeDocument/2006/relationships/image" Target="../media/image10.png"/><Relationship Id="rId9" Type="http://schemas.microsoft.com/office/2007/relationships/hdphoto" Target="../media/hdphoto4.wdp"/><Relationship Id="rId1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7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microsoft.com/office/2007/relationships/hdphoto" Target="../media/hdphoto1.wdp"/><Relationship Id="rId9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microsoft.com/office/2007/relationships/hdphoto" Target="../media/hdphoto1.wdp"/><Relationship Id="rId7" Type="http://schemas.microsoft.com/office/2007/relationships/hdphoto" Target="../media/hdphoto6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30.png"/><Relationship Id="rId5" Type="http://schemas.openxmlformats.org/officeDocument/2006/relationships/image" Target="../media/image26.png"/><Relationship Id="rId10" Type="http://schemas.microsoft.com/office/2007/relationships/hdphoto" Target="../media/hdphoto7.wdp"/><Relationship Id="rId4" Type="http://schemas.openxmlformats.org/officeDocument/2006/relationships/image" Target="../media/image25.png"/><Relationship Id="rId9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Retângulo 15"/>
          <p:cNvSpPr/>
          <p:nvPr/>
        </p:nvSpPr>
        <p:spPr>
          <a:xfrm>
            <a:off x="0" y="0"/>
            <a:ext cx="12192000" cy="6863907"/>
          </a:xfrm>
          <a:prstGeom prst="rect">
            <a:avLst/>
          </a:prstGeom>
          <a:solidFill>
            <a:schemeClr val="tx1"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6510727C-C843-4D84-A07F-20F37366891D}"/>
              </a:ext>
            </a:extLst>
          </p:cNvPr>
          <p:cNvCxnSpPr/>
          <p:nvPr/>
        </p:nvCxnSpPr>
        <p:spPr>
          <a:xfrm>
            <a:off x="2716696" y="1918259"/>
            <a:ext cx="6758608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tângulo 9"/>
          <p:cNvSpPr/>
          <p:nvPr/>
        </p:nvSpPr>
        <p:spPr>
          <a:xfrm>
            <a:off x="4799822" y="1973023"/>
            <a:ext cx="4909283" cy="707886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r>
              <a:rPr lang="pt-BR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CURSO DE TECNOLOGIA EM ANÁLISE E DESENVOLVIMENTO DE SISTEMAS</a:t>
            </a:r>
            <a:endParaRPr lang="pt-BR" sz="20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Extra Light" panose="00000300000000000000" pitchFamily="50" charset="0"/>
            </a:endParaRPr>
          </a:p>
        </p:txBody>
      </p:sp>
      <p:sp>
        <p:nvSpPr>
          <p:cNvPr id="11" name="Retângulo 10"/>
          <p:cNvSpPr/>
          <p:nvPr/>
        </p:nvSpPr>
        <p:spPr>
          <a:xfrm>
            <a:off x="4799822" y="1311579"/>
            <a:ext cx="3302004" cy="523220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pt-BR" sz="2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GERAÇÃO FUTURA</a:t>
            </a:r>
            <a:endParaRPr lang="pt-BR" sz="28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sp>
        <p:nvSpPr>
          <p:cNvPr id="14" name="Elipse 13"/>
          <p:cNvSpPr/>
          <p:nvPr/>
        </p:nvSpPr>
        <p:spPr>
          <a:xfrm>
            <a:off x="437852" y="502737"/>
            <a:ext cx="3924116" cy="3924116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028" name="Picture 4" descr="Resultado de imagem para bandtec digital school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39"/>
          <a:stretch/>
        </p:blipFill>
        <p:spPr bwMode="auto">
          <a:xfrm>
            <a:off x="983793" y="1973023"/>
            <a:ext cx="2832235" cy="983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tângulo 18"/>
          <p:cNvSpPr/>
          <p:nvPr/>
        </p:nvSpPr>
        <p:spPr>
          <a:xfrm>
            <a:off x="5944591" y="5382303"/>
            <a:ext cx="4909283" cy="1323439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pt-BR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LUCAS BEZERRA DE SOUZA</a:t>
            </a:r>
          </a:p>
          <a:p>
            <a:pPr algn="r"/>
            <a:r>
              <a:rPr lang="pt-BR" sz="20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LUCAS YUDI GANEKO</a:t>
            </a:r>
          </a:p>
          <a:p>
            <a:pPr algn="r"/>
            <a:r>
              <a:rPr lang="pt-BR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MATHEUS DE OLIVEIRA RODRIGUES</a:t>
            </a:r>
          </a:p>
          <a:p>
            <a:pPr algn="r"/>
            <a:r>
              <a:rPr lang="pt-BR" sz="20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RODOLFO GREGÓRIO ALVES DE LIMA</a:t>
            </a:r>
          </a:p>
        </p:txBody>
      </p:sp>
      <p:sp>
        <p:nvSpPr>
          <p:cNvPr id="20" name="Retângulo 19"/>
          <p:cNvSpPr/>
          <p:nvPr/>
        </p:nvSpPr>
        <p:spPr>
          <a:xfrm>
            <a:off x="11031222" y="5382302"/>
            <a:ext cx="1022521" cy="1323439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pt-BR" sz="20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52029</a:t>
            </a:r>
          </a:p>
          <a:p>
            <a:pPr algn="r"/>
            <a:r>
              <a:rPr lang="pt-BR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52044</a:t>
            </a:r>
          </a:p>
          <a:p>
            <a:pPr algn="r"/>
            <a:r>
              <a:rPr lang="pt-BR" sz="20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52046</a:t>
            </a:r>
          </a:p>
          <a:p>
            <a:pPr algn="r"/>
            <a:r>
              <a:rPr lang="pt-BR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52074</a:t>
            </a:r>
            <a:endParaRPr lang="pt-BR" sz="20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Extra Light" panose="00000300000000000000" pitchFamily="50" charset="0"/>
            </a:endParaRPr>
          </a:p>
        </p:txBody>
      </p: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AE5231F2-20F2-43E3-AE00-E9BD274B7EC7}"/>
              </a:ext>
            </a:extLst>
          </p:cNvPr>
          <p:cNvCxnSpPr>
            <a:cxnSpLocks/>
          </p:cNvCxnSpPr>
          <p:nvPr/>
        </p:nvCxnSpPr>
        <p:spPr>
          <a:xfrm>
            <a:off x="10986639" y="4774019"/>
            <a:ext cx="0" cy="1931722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Imagem 12">
            <a:extLst>
              <a:ext uri="{FF2B5EF4-FFF2-40B4-BE49-F238E27FC236}">
                <a16:creationId xmlns:a16="http://schemas.microsoft.com/office/drawing/2014/main" id="{FE19BE6A-7136-4270-BC7B-F58B33793FE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8960" y="4653932"/>
            <a:ext cx="2768600" cy="738293"/>
          </a:xfrm>
          <a:prstGeom prst="rect">
            <a:avLst/>
          </a:prstGeom>
          <a:effectLst/>
        </p:spPr>
      </p:pic>
      <p:sp>
        <p:nvSpPr>
          <p:cNvPr id="15" name="Retângulo 14">
            <a:extLst>
              <a:ext uri="{FF2B5EF4-FFF2-40B4-BE49-F238E27FC236}">
                <a16:creationId xmlns:a16="http://schemas.microsoft.com/office/drawing/2014/main" id="{DAEBF0E9-611C-40AA-B044-6DD76EEDBD11}"/>
              </a:ext>
            </a:extLst>
          </p:cNvPr>
          <p:cNvSpPr/>
          <p:nvPr/>
        </p:nvSpPr>
        <p:spPr>
          <a:xfrm>
            <a:off x="11204003" y="4774019"/>
            <a:ext cx="676957" cy="523220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2" charset="0"/>
              </a:rPr>
              <a:t>RA</a:t>
            </a:r>
          </a:p>
        </p:txBody>
      </p:sp>
    </p:spTree>
    <p:extLst>
      <p:ext uri="{BB962C8B-B14F-4D97-AF65-F5344CB8AC3E}">
        <p14:creationId xmlns:p14="http://schemas.microsoft.com/office/powerpoint/2010/main" val="789055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Agrupar 3"/>
          <p:cNvGrpSpPr/>
          <p:nvPr/>
        </p:nvGrpSpPr>
        <p:grpSpPr>
          <a:xfrm>
            <a:off x="0" y="-5907"/>
            <a:ext cx="12192000" cy="6863907"/>
            <a:chOff x="0" y="0"/>
            <a:chExt cx="12192000" cy="6863907"/>
          </a:xfrm>
        </p:grpSpPr>
        <p:pic>
          <p:nvPicPr>
            <p:cNvPr id="5" name="Picture 22" descr="http://www.correiodoestadoonline.com.br/arquivos/noticias/3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-80000"/>
                      </a14:imgEffect>
                      <a14:imgEffect>
                        <a14:brightnessContrast bright="-4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192000" cy="6863907"/>
            </a:xfrm>
            <a:prstGeom prst="rect">
              <a:avLst/>
            </a:prstGeom>
            <a:noFill/>
          </p:spPr>
        </p:pic>
        <p:sp>
          <p:nvSpPr>
            <p:cNvPr id="6" name="Retângulo 5"/>
            <p:cNvSpPr/>
            <p:nvPr/>
          </p:nvSpPr>
          <p:spPr>
            <a:xfrm>
              <a:off x="0" y="5907"/>
              <a:ext cx="12192000" cy="6858000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87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pic>
        <p:nvPicPr>
          <p:cNvPr id="7" name="Imagem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62092" y="2078086"/>
            <a:ext cx="7867816" cy="3846228"/>
          </a:xfrm>
          <a:prstGeom prst="rect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EDCEECEC-C7A7-42B0-92B0-556E58C2D97D}"/>
              </a:ext>
            </a:extLst>
          </p:cNvPr>
          <p:cNvSpPr/>
          <p:nvPr/>
        </p:nvSpPr>
        <p:spPr>
          <a:xfrm>
            <a:off x="126222" y="198787"/>
            <a:ext cx="9627378" cy="584775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pt-BR" sz="32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HOSPEDAGEM DE CÓDIGO E VERSIONAMENTO</a:t>
            </a:r>
            <a:endParaRPr lang="pt-BR" sz="32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CED7D7B9-52F9-4AE8-8186-F92722AC746F}"/>
              </a:ext>
            </a:extLst>
          </p:cNvPr>
          <p:cNvCxnSpPr/>
          <p:nvPr/>
        </p:nvCxnSpPr>
        <p:spPr>
          <a:xfrm>
            <a:off x="0" y="953059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Resultado de imagem para GITHUB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4375" y="4135329"/>
            <a:ext cx="5736537" cy="2126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6510727C-C843-4D84-A07F-20F37366891D}"/>
              </a:ext>
            </a:extLst>
          </p:cNvPr>
          <p:cNvCxnSpPr/>
          <p:nvPr/>
        </p:nvCxnSpPr>
        <p:spPr>
          <a:xfrm>
            <a:off x="5504543" y="6019686"/>
            <a:ext cx="4365171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37062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Agrupar 5"/>
          <p:cNvGrpSpPr/>
          <p:nvPr/>
        </p:nvGrpSpPr>
        <p:grpSpPr>
          <a:xfrm>
            <a:off x="0" y="-5907"/>
            <a:ext cx="12192000" cy="6863907"/>
            <a:chOff x="0" y="0"/>
            <a:chExt cx="12192000" cy="6863907"/>
          </a:xfrm>
        </p:grpSpPr>
        <p:pic>
          <p:nvPicPr>
            <p:cNvPr id="4" name="Picture 22" descr="http://www.correiodoestadoonline.com.br/arquivos/noticias/3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80000"/>
                      </a14:imgEffect>
                      <a14:imgEffect>
                        <a14:brightnessContrast bright="-4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192000" cy="6863907"/>
            </a:xfrm>
            <a:prstGeom prst="rect">
              <a:avLst/>
            </a:prstGeom>
            <a:noFill/>
          </p:spPr>
        </p:pic>
        <p:sp>
          <p:nvSpPr>
            <p:cNvPr id="5" name="Retângulo 4"/>
            <p:cNvSpPr/>
            <p:nvPr/>
          </p:nvSpPr>
          <p:spPr>
            <a:xfrm>
              <a:off x="0" y="5907"/>
              <a:ext cx="12192000" cy="6858000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87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sp>
        <p:nvSpPr>
          <p:cNvPr id="9" name="Retângulo 8">
            <a:extLst>
              <a:ext uri="{FF2B5EF4-FFF2-40B4-BE49-F238E27FC236}">
                <a16:creationId xmlns:a16="http://schemas.microsoft.com/office/drawing/2014/main" id="{38E2491E-85A7-427B-A827-BE4A4A2CDEEB}"/>
              </a:ext>
            </a:extLst>
          </p:cNvPr>
          <p:cNvSpPr/>
          <p:nvPr/>
        </p:nvSpPr>
        <p:spPr>
          <a:xfrm>
            <a:off x="126222" y="198787"/>
            <a:ext cx="9627378" cy="584775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pt-BR" sz="32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RISCOS DO PROJETO</a:t>
            </a:r>
            <a:endParaRPr lang="pt-BR" sz="32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971FE46C-2EFB-4F05-9C7E-396CBF5E8875}"/>
              </a:ext>
            </a:extLst>
          </p:cNvPr>
          <p:cNvCxnSpPr/>
          <p:nvPr/>
        </p:nvCxnSpPr>
        <p:spPr>
          <a:xfrm>
            <a:off x="0" y="953059"/>
            <a:ext cx="6325704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Tabela 11">
            <a:extLst>
              <a:ext uri="{FF2B5EF4-FFF2-40B4-BE49-F238E27FC236}">
                <a16:creationId xmlns:a16="http://schemas.microsoft.com/office/drawing/2014/main" id="{C572C94B-9144-45CA-9C95-51EE5013BB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4730614"/>
              </p:ext>
            </p:extLst>
          </p:nvPr>
        </p:nvGraphicFramePr>
        <p:xfrm>
          <a:off x="241300" y="1141760"/>
          <a:ext cx="11709399" cy="572580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53606">
                  <a:extLst>
                    <a:ext uri="{9D8B030D-6E8A-4147-A177-3AD203B41FA5}">
                      <a16:colId xmlns:a16="http://schemas.microsoft.com/office/drawing/2014/main" val="4011902459"/>
                    </a:ext>
                  </a:extLst>
                </a:gridCol>
                <a:gridCol w="3462696">
                  <a:extLst>
                    <a:ext uri="{9D8B030D-6E8A-4147-A177-3AD203B41FA5}">
                      <a16:colId xmlns:a16="http://schemas.microsoft.com/office/drawing/2014/main" val="1145538588"/>
                    </a:ext>
                  </a:extLst>
                </a:gridCol>
                <a:gridCol w="1848590">
                  <a:extLst>
                    <a:ext uri="{9D8B030D-6E8A-4147-A177-3AD203B41FA5}">
                      <a16:colId xmlns:a16="http://schemas.microsoft.com/office/drawing/2014/main" val="555987189"/>
                    </a:ext>
                  </a:extLst>
                </a:gridCol>
                <a:gridCol w="1043156">
                  <a:extLst>
                    <a:ext uri="{9D8B030D-6E8A-4147-A177-3AD203B41FA5}">
                      <a16:colId xmlns:a16="http://schemas.microsoft.com/office/drawing/2014/main" val="2342499536"/>
                    </a:ext>
                  </a:extLst>
                </a:gridCol>
                <a:gridCol w="1501974">
                  <a:extLst>
                    <a:ext uri="{9D8B030D-6E8A-4147-A177-3AD203B41FA5}">
                      <a16:colId xmlns:a16="http://schemas.microsoft.com/office/drawing/2014/main" val="3075212314"/>
                    </a:ext>
                  </a:extLst>
                </a:gridCol>
                <a:gridCol w="746154">
                  <a:extLst>
                    <a:ext uri="{9D8B030D-6E8A-4147-A177-3AD203B41FA5}">
                      <a16:colId xmlns:a16="http://schemas.microsoft.com/office/drawing/2014/main" val="300522548"/>
                    </a:ext>
                  </a:extLst>
                </a:gridCol>
                <a:gridCol w="2853223">
                  <a:extLst>
                    <a:ext uri="{9D8B030D-6E8A-4147-A177-3AD203B41FA5}">
                      <a16:colId xmlns:a16="http://schemas.microsoft.com/office/drawing/2014/main" val="228911756"/>
                    </a:ext>
                  </a:extLst>
                </a:gridCol>
              </a:tblGrid>
              <a:tr h="29728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50215" algn="l"/>
                          <a:tab pos="540385" algn="l"/>
                        </a:tabLst>
                      </a:pPr>
                      <a:r>
                        <a:rPr lang="pt-BR" sz="1600" dirty="0">
                          <a:effectLst/>
                        </a:rPr>
                        <a:t>#</a:t>
                      </a:r>
                      <a:endParaRPr lang="pt-BR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111" marR="45111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50215" algn="l"/>
                          <a:tab pos="540385" algn="l"/>
                        </a:tabLst>
                      </a:pPr>
                      <a:r>
                        <a:rPr lang="pt-BR" sz="1600" dirty="0">
                          <a:effectLst/>
                        </a:rPr>
                        <a:t> Riscos</a:t>
                      </a:r>
                      <a:endParaRPr lang="pt-BR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111" marR="45111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450215" algn="l"/>
                          <a:tab pos="540385" algn="l"/>
                        </a:tabLst>
                      </a:pPr>
                      <a:r>
                        <a:rPr lang="pt-BR" sz="1600">
                          <a:effectLst/>
                        </a:rPr>
                        <a:t>Probabilidade</a:t>
                      </a:r>
                      <a:endParaRPr lang="pt-BR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111" marR="45111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450215" algn="l"/>
                          <a:tab pos="540385" algn="l"/>
                        </a:tabLst>
                      </a:pPr>
                      <a:r>
                        <a:rPr lang="pt-BR" sz="1600">
                          <a:effectLst/>
                        </a:rPr>
                        <a:t>Impacto</a:t>
                      </a:r>
                      <a:endParaRPr lang="pt-BR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111" marR="45111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450215" algn="l"/>
                          <a:tab pos="540385" algn="l"/>
                        </a:tabLst>
                      </a:pPr>
                      <a:r>
                        <a:rPr lang="pt-BR" sz="1600" dirty="0">
                          <a:effectLst/>
                        </a:rPr>
                        <a:t>Fator de Risco</a:t>
                      </a:r>
                      <a:endParaRPr lang="pt-BR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111" marR="45111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450215" algn="l"/>
                          <a:tab pos="540385" algn="l"/>
                        </a:tabLst>
                      </a:pPr>
                      <a:r>
                        <a:rPr lang="pt-BR" sz="1600" dirty="0">
                          <a:effectLst/>
                        </a:rPr>
                        <a:t>Ação</a:t>
                      </a:r>
                      <a:endParaRPr lang="pt-BR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111" marR="45111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50215" algn="l"/>
                          <a:tab pos="540385" algn="l"/>
                        </a:tabLst>
                      </a:pPr>
                      <a:r>
                        <a:rPr lang="pt-BR" sz="1600" dirty="0">
                          <a:effectLst/>
                        </a:rPr>
                        <a:t> Como?</a:t>
                      </a:r>
                      <a:endParaRPr lang="pt-BR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111" marR="45111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96124194"/>
                  </a:ext>
                </a:extLst>
              </a:tr>
              <a:tr h="96370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300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450215" algn="l"/>
                          <a:tab pos="540385" algn="l"/>
                        </a:tabLst>
                      </a:pPr>
                      <a:r>
                        <a:rPr lang="pt-BR" sz="1600">
                          <a:effectLst/>
                        </a:rPr>
                        <a:t>1</a:t>
                      </a:r>
                      <a:endParaRPr lang="pt-BR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111" marR="45111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180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450215" algn="l"/>
                          <a:tab pos="540385" algn="l"/>
                        </a:tabLst>
                      </a:pPr>
                      <a:endParaRPr lang="pt-BR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111" marR="45111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180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450215" algn="l"/>
                          <a:tab pos="540385" algn="l"/>
                        </a:tabLst>
                      </a:pPr>
                      <a:r>
                        <a:rPr lang="pt-BR" sz="1600">
                          <a:effectLst/>
                        </a:rPr>
                        <a:t>Pouco Provável (1)</a:t>
                      </a:r>
                      <a:endParaRPr lang="pt-BR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111" marR="45111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300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450215" algn="l"/>
                          <a:tab pos="540385" algn="l"/>
                        </a:tabLst>
                      </a:pPr>
                      <a:r>
                        <a:rPr lang="pt-BR" sz="1600">
                          <a:effectLst/>
                        </a:rPr>
                        <a:t>Alto (3)</a:t>
                      </a:r>
                      <a:endParaRPr lang="pt-BR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111" marR="45111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300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450215" algn="l"/>
                          <a:tab pos="540385" algn="l"/>
                        </a:tabLst>
                      </a:pPr>
                      <a:r>
                        <a:rPr lang="pt-BR" sz="1600">
                          <a:effectLst/>
                        </a:rPr>
                        <a:t>3</a:t>
                      </a:r>
                      <a:endParaRPr lang="pt-BR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111" marR="45111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300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450215" algn="l"/>
                          <a:tab pos="540385" algn="l"/>
                        </a:tabLst>
                      </a:pPr>
                      <a:r>
                        <a:rPr lang="pt-BR" sz="1600" dirty="0">
                          <a:effectLst/>
                        </a:rPr>
                        <a:t>Aceitar</a:t>
                      </a:r>
                      <a:endParaRPr lang="pt-BR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111" marR="45111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450215" algn="l"/>
                          <a:tab pos="540385" algn="l"/>
                        </a:tabLst>
                      </a:pPr>
                      <a:r>
                        <a:rPr lang="pt-BR" sz="1600" dirty="0">
                          <a:effectLst/>
                        </a:rPr>
                        <a:t>O conhecimento de todos deve estar no mesmo nível para que o projeto prossiga</a:t>
                      </a:r>
                      <a:endParaRPr lang="pt-BR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111" marR="45111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5076227"/>
                  </a:ext>
                </a:extLst>
              </a:tr>
              <a:tr h="96370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300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450215" algn="l"/>
                          <a:tab pos="540385" algn="l"/>
                        </a:tabLst>
                      </a:pPr>
                      <a:r>
                        <a:rPr lang="pt-BR" sz="1600">
                          <a:effectLst/>
                        </a:rPr>
                        <a:t>2</a:t>
                      </a:r>
                      <a:endParaRPr lang="pt-BR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111" marR="45111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450215" algn="l"/>
                          <a:tab pos="540385" algn="l"/>
                        </a:tabLst>
                      </a:pPr>
                      <a:r>
                        <a:rPr lang="pt-BR" sz="1600">
                          <a:effectLst/>
                        </a:rPr>
                        <a:t>Falta de conhecimento de algum integrante</a:t>
                      </a:r>
                      <a:endParaRPr lang="pt-BR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111" marR="45111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450215" algn="l"/>
                          <a:tab pos="540385" algn="l"/>
                        </a:tabLst>
                      </a:pPr>
                      <a:r>
                        <a:rPr lang="pt-BR" sz="1600">
                          <a:effectLst/>
                        </a:rPr>
                        <a:t>Pouco Provável (1)</a:t>
                      </a:r>
                      <a:endParaRPr lang="pt-BR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111" marR="45111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300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450215" algn="l"/>
                          <a:tab pos="540385" algn="l"/>
                        </a:tabLst>
                      </a:pPr>
                      <a:r>
                        <a:rPr lang="pt-BR" sz="1600" dirty="0">
                          <a:effectLst/>
                        </a:rPr>
                        <a:t>Baixo (1)</a:t>
                      </a:r>
                      <a:endParaRPr lang="pt-BR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111" marR="45111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50215" algn="l"/>
                          <a:tab pos="540385" algn="l"/>
                        </a:tabLst>
                      </a:pPr>
                      <a:r>
                        <a:rPr lang="pt-BR" sz="1600">
                          <a:effectLst/>
                        </a:rPr>
                        <a:t> </a:t>
                      </a:r>
                    </a:p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450215" algn="l"/>
                          <a:tab pos="540385" algn="l"/>
                        </a:tabLst>
                      </a:pPr>
                      <a:r>
                        <a:rPr lang="pt-BR" sz="1600">
                          <a:effectLst/>
                        </a:rPr>
                        <a:t>1</a:t>
                      </a:r>
                      <a:endParaRPr lang="pt-BR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111" marR="45111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50215" algn="l"/>
                          <a:tab pos="540385" algn="l"/>
                        </a:tabLst>
                      </a:pPr>
                      <a:r>
                        <a:rPr lang="pt-BR" sz="1600" dirty="0">
                          <a:effectLst/>
                        </a:rPr>
                        <a:t> Evitar</a:t>
                      </a:r>
                      <a:endParaRPr lang="pt-BR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111" marR="45111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450215" algn="l"/>
                          <a:tab pos="540385" algn="l"/>
                        </a:tabLst>
                      </a:pPr>
                      <a:r>
                        <a:rPr lang="pt-BR" sz="1600" dirty="0">
                          <a:effectLst/>
                        </a:rPr>
                        <a:t>Dividir o conhecimento entre todos do grupo para evitar o risco</a:t>
                      </a:r>
                      <a:endParaRPr lang="pt-BR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111" marR="45111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33246673"/>
                  </a:ext>
                </a:extLst>
              </a:tr>
              <a:tr h="36466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180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450215" algn="l"/>
                          <a:tab pos="540385" algn="l"/>
                        </a:tabLst>
                      </a:pPr>
                      <a:r>
                        <a:rPr lang="pt-BR" sz="1600">
                          <a:effectLst/>
                        </a:rPr>
                        <a:t>3</a:t>
                      </a:r>
                      <a:endParaRPr lang="pt-BR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111" marR="45111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450215" algn="l"/>
                          <a:tab pos="540385" algn="l"/>
                        </a:tabLst>
                      </a:pPr>
                      <a:r>
                        <a:rPr lang="pt-BR" sz="1600" dirty="0">
                          <a:effectLst/>
                        </a:rPr>
                        <a:t>Atrasos em entregas</a:t>
                      </a:r>
                      <a:endParaRPr lang="pt-BR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111" marR="45111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450215" algn="l"/>
                          <a:tab pos="540385" algn="l"/>
                        </a:tabLst>
                      </a:pPr>
                      <a:r>
                        <a:rPr lang="pt-BR" sz="1600">
                          <a:effectLst/>
                        </a:rPr>
                        <a:t>Provável (2)</a:t>
                      </a:r>
                      <a:endParaRPr lang="pt-BR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111" marR="45111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180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450215" algn="l"/>
                          <a:tab pos="540385" algn="l"/>
                        </a:tabLst>
                      </a:pPr>
                      <a:r>
                        <a:rPr lang="pt-BR" sz="1600" dirty="0">
                          <a:effectLst/>
                        </a:rPr>
                        <a:t>Médio (2)</a:t>
                      </a:r>
                      <a:endParaRPr lang="pt-BR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111" marR="45111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180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450215" algn="l"/>
                          <a:tab pos="540385" algn="l"/>
                        </a:tabLst>
                      </a:pPr>
                      <a:r>
                        <a:rPr lang="pt-BR" sz="1600">
                          <a:effectLst/>
                        </a:rPr>
                        <a:t>4</a:t>
                      </a:r>
                      <a:endParaRPr lang="pt-BR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111" marR="45111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180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450215" algn="l"/>
                          <a:tab pos="540385" algn="l"/>
                        </a:tabLst>
                      </a:pPr>
                      <a:r>
                        <a:rPr lang="pt-BR" sz="1600" dirty="0">
                          <a:effectLst/>
                        </a:rPr>
                        <a:t>Mitigar</a:t>
                      </a:r>
                      <a:endParaRPr lang="pt-BR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111" marR="45111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180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450215" algn="l"/>
                          <a:tab pos="540385" algn="l"/>
                        </a:tabLst>
                      </a:pPr>
                      <a:r>
                        <a:rPr lang="pt-BR" sz="1600" dirty="0">
                          <a:effectLst/>
                        </a:rPr>
                        <a:t>Ter uma cobrança do grupo</a:t>
                      </a:r>
                      <a:endParaRPr lang="pt-BR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111" marR="45111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30899462"/>
                  </a:ext>
                </a:extLst>
              </a:tr>
              <a:tr h="43526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450215" algn="l"/>
                          <a:tab pos="540385" algn="l"/>
                        </a:tabLst>
                      </a:pPr>
                      <a:r>
                        <a:rPr lang="pt-BR" sz="1600">
                          <a:effectLst/>
                        </a:rPr>
                        <a:t>4</a:t>
                      </a:r>
                      <a:endParaRPr lang="pt-BR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111" marR="45111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450215" algn="l"/>
                          <a:tab pos="540385" algn="l"/>
                        </a:tabLst>
                      </a:pPr>
                      <a:r>
                        <a:rPr lang="pt-BR" sz="1600">
                          <a:effectLst/>
                        </a:rPr>
                        <a:t>Queimar o arduino</a:t>
                      </a:r>
                      <a:endParaRPr lang="pt-BR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111" marR="45111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450215" algn="l"/>
                          <a:tab pos="540385" algn="l"/>
                        </a:tabLst>
                      </a:pPr>
                      <a:r>
                        <a:rPr lang="pt-BR" sz="1600">
                          <a:effectLst/>
                        </a:rPr>
                        <a:t>Pouco Provável (1)</a:t>
                      </a:r>
                      <a:endParaRPr lang="pt-BR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111" marR="45111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450215" algn="l"/>
                          <a:tab pos="540385" algn="l"/>
                        </a:tabLst>
                      </a:pPr>
                      <a:r>
                        <a:rPr lang="pt-BR" sz="1600">
                          <a:effectLst/>
                        </a:rPr>
                        <a:t>Alto (3)</a:t>
                      </a:r>
                      <a:endParaRPr lang="pt-BR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111" marR="45111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450215" algn="l"/>
                          <a:tab pos="540385" algn="l"/>
                        </a:tabLst>
                      </a:pPr>
                      <a:r>
                        <a:rPr lang="pt-BR" sz="1600">
                          <a:effectLst/>
                        </a:rPr>
                        <a:t>3</a:t>
                      </a:r>
                      <a:endParaRPr lang="pt-BR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111" marR="45111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450215" algn="l"/>
                          <a:tab pos="540385" algn="l"/>
                        </a:tabLst>
                      </a:pPr>
                      <a:r>
                        <a:rPr lang="pt-BR" sz="1600" dirty="0">
                          <a:effectLst/>
                        </a:rPr>
                        <a:t>Mitigar</a:t>
                      </a:r>
                      <a:endParaRPr lang="pt-BR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111" marR="45111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450215" algn="l"/>
                          <a:tab pos="540385" algn="l"/>
                        </a:tabLst>
                      </a:pPr>
                      <a:r>
                        <a:rPr lang="pt-BR" sz="1600" dirty="0">
                          <a:effectLst/>
                        </a:rPr>
                        <a:t>Usar com atenção e cuidado</a:t>
                      </a:r>
                      <a:endParaRPr lang="pt-BR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111" marR="45111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7182618"/>
                  </a:ext>
                </a:extLst>
              </a:tr>
              <a:tr h="53566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450215" algn="l"/>
                          <a:tab pos="540385" algn="l"/>
                        </a:tabLst>
                      </a:pPr>
                      <a:r>
                        <a:rPr lang="pt-BR" sz="1600">
                          <a:effectLst/>
                        </a:rPr>
                        <a:t>5</a:t>
                      </a:r>
                      <a:endParaRPr lang="pt-BR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111" marR="45111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450215" algn="l"/>
                          <a:tab pos="540385" algn="l"/>
                        </a:tabLst>
                      </a:pPr>
                      <a:r>
                        <a:rPr lang="pt-BR" sz="1600">
                          <a:effectLst/>
                        </a:rPr>
                        <a:t>Prazo subestimado</a:t>
                      </a:r>
                      <a:endParaRPr lang="pt-BR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111" marR="45111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450215" algn="l"/>
                          <a:tab pos="540385" algn="l"/>
                        </a:tabLst>
                      </a:pPr>
                      <a:r>
                        <a:rPr lang="pt-BR" sz="1600">
                          <a:effectLst/>
                        </a:rPr>
                        <a:t>Provável (2)</a:t>
                      </a:r>
                      <a:endParaRPr lang="pt-BR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111" marR="45111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450215" algn="l"/>
                          <a:tab pos="540385" algn="l"/>
                        </a:tabLst>
                      </a:pPr>
                      <a:r>
                        <a:rPr lang="pt-BR" sz="1600">
                          <a:effectLst/>
                        </a:rPr>
                        <a:t>Médio (2)</a:t>
                      </a:r>
                      <a:endParaRPr lang="pt-BR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111" marR="45111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450215" algn="l"/>
                          <a:tab pos="540385" algn="l"/>
                        </a:tabLst>
                      </a:pPr>
                      <a:r>
                        <a:rPr lang="pt-BR" sz="1600">
                          <a:effectLst/>
                        </a:rPr>
                        <a:t>4</a:t>
                      </a:r>
                      <a:endParaRPr lang="pt-BR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111" marR="45111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450215" algn="l"/>
                          <a:tab pos="540385" algn="l"/>
                        </a:tabLst>
                      </a:pPr>
                      <a:r>
                        <a:rPr lang="pt-BR" sz="1600" dirty="0">
                          <a:effectLst/>
                        </a:rPr>
                        <a:t>Mitigar</a:t>
                      </a:r>
                      <a:endParaRPr lang="pt-BR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111" marR="45111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450215" algn="l"/>
                          <a:tab pos="540385" algn="l"/>
                        </a:tabLst>
                      </a:pPr>
                      <a:r>
                        <a:rPr lang="pt-BR" sz="1600" dirty="0">
                          <a:effectLst/>
                        </a:rPr>
                        <a:t>Ter e cuidado com o prazo</a:t>
                      </a:r>
                      <a:endParaRPr lang="pt-BR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111" marR="45111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29298124"/>
                  </a:ext>
                </a:extLst>
              </a:tr>
              <a:tr h="96370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240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450215" algn="l"/>
                          <a:tab pos="540385" algn="l"/>
                        </a:tabLst>
                      </a:pPr>
                      <a:r>
                        <a:rPr lang="pt-BR" sz="1600">
                          <a:effectLst/>
                        </a:rPr>
                        <a:t>6</a:t>
                      </a:r>
                      <a:endParaRPr lang="pt-BR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111" marR="45111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450215" algn="l"/>
                          <a:tab pos="540385" algn="l"/>
                        </a:tabLst>
                      </a:pPr>
                      <a:r>
                        <a:rPr lang="pt-BR" sz="1600">
                          <a:effectLst/>
                        </a:rPr>
                        <a:t>Falta de produtividade da equipe</a:t>
                      </a:r>
                      <a:endParaRPr lang="pt-BR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111" marR="45111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240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450215" algn="l"/>
                          <a:tab pos="540385" algn="l"/>
                        </a:tabLst>
                      </a:pPr>
                      <a:r>
                        <a:rPr lang="pt-BR" sz="1600">
                          <a:effectLst/>
                        </a:rPr>
                        <a:t>Provável (2)</a:t>
                      </a:r>
                      <a:endParaRPr lang="pt-BR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111" marR="45111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240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450215" algn="l"/>
                          <a:tab pos="540385" algn="l"/>
                        </a:tabLst>
                      </a:pPr>
                      <a:r>
                        <a:rPr lang="pt-BR" sz="1600" dirty="0">
                          <a:effectLst/>
                        </a:rPr>
                        <a:t>Alto (3)</a:t>
                      </a:r>
                      <a:endParaRPr lang="pt-BR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111" marR="45111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240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450215" algn="l"/>
                          <a:tab pos="540385" algn="l"/>
                        </a:tabLst>
                      </a:pPr>
                      <a:r>
                        <a:rPr lang="pt-BR" sz="1600">
                          <a:effectLst/>
                        </a:rPr>
                        <a:t>6</a:t>
                      </a:r>
                      <a:endParaRPr lang="pt-BR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111" marR="45111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240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450215" algn="l"/>
                          <a:tab pos="540385" algn="l"/>
                        </a:tabLst>
                      </a:pPr>
                      <a:r>
                        <a:rPr lang="pt-BR" sz="1600" dirty="0">
                          <a:effectLst/>
                        </a:rPr>
                        <a:t>Evitar</a:t>
                      </a:r>
                      <a:endParaRPr lang="pt-BR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111" marR="45111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450215" algn="l"/>
                          <a:tab pos="540385" algn="l"/>
                        </a:tabLst>
                      </a:pPr>
                      <a:r>
                        <a:rPr lang="pt-BR" sz="1600">
                          <a:effectLst/>
                        </a:rPr>
                        <a:t>Todos os membros devem ter interesse e manter o foco no projeto</a:t>
                      </a:r>
                      <a:endParaRPr lang="pt-BR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111" marR="45111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73089141"/>
                  </a:ext>
                </a:extLst>
              </a:tr>
              <a:tr h="63049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450215" algn="l"/>
                          <a:tab pos="540385" algn="l"/>
                        </a:tabLst>
                      </a:pPr>
                      <a:r>
                        <a:rPr lang="pt-BR" sz="1600">
                          <a:effectLst/>
                        </a:rPr>
                        <a:t>7</a:t>
                      </a:r>
                      <a:endParaRPr lang="pt-BR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111" marR="45111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450215" algn="l"/>
                          <a:tab pos="540385" algn="l"/>
                        </a:tabLst>
                      </a:pPr>
                      <a:r>
                        <a:rPr lang="pt-BR" sz="1600">
                          <a:effectLst/>
                        </a:rPr>
                        <a:t>Ultrapassar os limites do Escopo</a:t>
                      </a:r>
                      <a:endParaRPr lang="pt-BR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111" marR="45111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450215" algn="l"/>
                          <a:tab pos="540385" algn="l"/>
                        </a:tabLst>
                      </a:pPr>
                      <a:r>
                        <a:rPr lang="pt-BR" sz="1600">
                          <a:effectLst/>
                        </a:rPr>
                        <a:t>Provável (2)</a:t>
                      </a:r>
                      <a:endParaRPr lang="pt-BR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111" marR="45111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450215" algn="l"/>
                          <a:tab pos="540385" algn="l"/>
                        </a:tabLst>
                      </a:pPr>
                      <a:r>
                        <a:rPr lang="pt-BR" sz="1600" dirty="0">
                          <a:effectLst/>
                        </a:rPr>
                        <a:t>Alto(3)</a:t>
                      </a:r>
                      <a:endParaRPr lang="pt-BR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111" marR="45111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450215" algn="l"/>
                          <a:tab pos="540385" algn="l"/>
                        </a:tabLst>
                      </a:pPr>
                      <a:r>
                        <a:rPr lang="pt-BR" sz="1600">
                          <a:effectLst/>
                        </a:rPr>
                        <a:t>6</a:t>
                      </a:r>
                      <a:endParaRPr lang="pt-BR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111" marR="45111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450215" algn="l"/>
                          <a:tab pos="540385" algn="l"/>
                        </a:tabLst>
                      </a:pPr>
                      <a:r>
                        <a:rPr lang="pt-BR" sz="1600">
                          <a:effectLst/>
                        </a:rPr>
                        <a:t>Evitar</a:t>
                      </a:r>
                      <a:endParaRPr lang="pt-BR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111" marR="45111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450215" algn="l"/>
                          <a:tab pos="540385" algn="l"/>
                        </a:tabLst>
                      </a:pPr>
                      <a:r>
                        <a:rPr lang="pt-BR" sz="1600" dirty="0" err="1">
                          <a:effectLst/>
                        </a:rPr>
                        <a:t>Product</a:t>
                      </a:r>
                      <a:r>
                        <a:rPr lang="pt-BR" sz="1600" dirty="0">
                          <a:effectLst/>
                        </a:rPr>
                        <a:t> </a:t>
                      </a:r>
                      <a:r>
                        <a:rPr lang="pt-BR" sz="1600" dirty="0" err="1">
                          <a:effectLst/>
                        </a:rPr>
                        <a:t>Owner</a:t>
                      </a:r>
                      <a:r>
                        <a:rPr lang="pt-BR" sz="1600" dirty="0">
                          <a:effectLst/>
                        </a:rPr>
                        <a:t> deve estar bem alinhado com o cliente</a:t>
                      </a:r>
                      <a:endParaRPr lang="pt-BR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111" marR="45111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36794901"/>
                  </a:ext>
                </a:extLst>
              </a:tr>
            </a:tbl>
          </a:graphicData>
        </a:graphic>
      </p:graphicFrame>
      <p:sp>
        <p:nvSpPr>
          <p:cNvPr id="2" name="Retângulo 1">
            <a:extLst>
              <a:ext uri="{FF2B5EF4-FFF2-40B4-BE49-F238E27FC236}">
                <a16:creationId xmlns:a16="http://schemas.microsoft.com/office/drawing/2014/main" id="{7A11C8EF-C4EC-4323-A0A7-806E780562B3}"/>
              </a:ext>
            </a:extLst>
          </p:cNvPr>
          <p:cNvSpPr/>
          <p:nvPr/>
        </p:nvSpPr>
        <p:spPr>
          <a:xfrm>
            <a:off x="-2" y="2511645"/>
            <a:ext cx="12191999" cy="4346351"/>
          </a:xfrm>
          <a:prstGeom prst="rect">
            <a:avLst/>
          </a:prstGeom>
          <a:solidFill>
            <a:schemeClr val="dk1">
              <a:alpha val="53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88C866EB-925C-4219-8EC2-EF78CD98B2F4}"/>
              </a:ext>
            </a:extLst>
          </p:cNvPr>
          <p:cNvSpPr/>
          <p:nvPr/>
        </p:nvSpPr>
        <p:spPr>
          <a:xfrm>
            <a:off x="-2" y="-5907"/>
            <a:ext cx="12191999" cy="1466407"/>
          </a:xfrm>
          <a:prstGeom prst="rect">
            <a:avLst/>
          </a:prstGeom>
          <a:solidFill>
            <a:schemeClr val="dk1">
              <a:alpha val="53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D787AC6A-CAEB-4C79-9B88-0132670002AE}"/>
              </a:ext>
            </a:extLst>
          </p:cNvPr>
          <p:cNvSpPr/>
          <p:nvPr/>
        </p:nvSpPr>
        <p:spPr>
          <a:xfrm>
            <a:off x="884132" y="1868019"/>
            <a:ext cx="280012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600" dirty="0"/>
              <a:t>Perda de um membro do grupo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24B944E9-B6F3-4E2A-AAEC-1DBA3CEE3D5D}"/>
              </a:ext>
            </a:extLst>
          </p:cNvPr>
          <p:cNvSpPr/>
          <p:nvPr/>
        </p:nvSpPr>
        <p:spPr>
          <a:xfrm>
            <a:off x="0" y="1460500"/>
            <a:ext cx="241297" cy="1051141"/>
          </a:xfrm>
          <a:prstGeom prst="rect">
            <a:avLst/>
          </a:prstGeom>
          <a:solidFill>
            <a:schemeClr val="dk1">
              <a:alpha val="53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0D9FE1F1-B412-46D3-BE19-9101505575B1}"/>
              </a:ext>
            </a:extLst>
          </p:cNvPr>
          <p:cNvSpPr/>
          <p:nvPr/>
        </p:nvSpPr>
        <p:spPr>
          <a:xfrm>
            <a:off x="11950699" y="1460500"/>
            <a:ext cx="241298" cy="1051141"/>
          </a:xfrm>
          <a:prstGeom prst="rect">
            <a:avLst/>
          </a:prstGeom>
          <a:solidFill>
            <a:schemeClr val="dk1">
              <a:alpha val="53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99770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3" grpId="0" animBg="1"/>
      <p:bldP spid="3" grpId="0"/>
      <p:bldP spid="15" grpId="0" animBg="1"/>
      <p:bldP spid="1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Agrupar 5"/>
          <p:cNvGrpSpPr/>
          <p:nvPr/>
        </p:nvGrpSpPr>
        <p:grpSpPr>
          <a:xfrm>
            <a:off x="0" y="-5907"/>
            <a:ext cx="12192000" cy="6863907"/>
            <a:chOff x="0" y="0"/>
            <a:chExt cx="12192000" cy="6863907"/>
          </a:xfrm>
        </p:grpSpPr>
        <p:pic>
          <p:nvPicPr>
            <p:cNvPr id="7" name="Picture 22" descr="http://www.correiodoestadoonline.com.br/arquivos/noticias/3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80000"/>
                      </a14:imgEffect>
                      <a14:imgEffect>
                        <a14:brightnessContrast bright="-4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192000" cy="6863907"/>
            </a:xfrm>
            <a:prstGeom prst="rect">
              <a:avLst/>
            </a:prstGeom>
            <a:noFill/>
          </p:spPr>
        </p:pic>
        <p:sp>
          <p:nvSpPr>
            <p:cNvPr id="8" name="Retângulo 7"/>
            <p:cNvSpPr/>
            <p:nvPr/>
          </p:nvSpPr>
          <p:spPr>
            <a:xfrm>
              <a:off x="0" y="5907"/>
              <a:ext cx="12192000" cy="6858000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87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pic>
        <p:nvPicPr>
          <p:cNvPr id="2049" name="Imagem 2048"/>
          <p:cNvPicPr>
            <a:picLocks noChangeAspect="1"/>
          </p:cNvPicPr>
          <p:nvPr/>
        </p:nvPicPr>
        <p:blipFill rotWithShape="1">
          <a:blip r:embed="rId4"/>
          <a:srcRect t="52359" r="58868" b="957"/>
          <a:stretch/>
        </p:blipFill>
        <p:spPr>
          <a:xfrm>
            <a:off x="6182507" y="4692649"/>
            <a:ext cx="2271073" cy="1676401"/>
          </a:xfrm>
          <a:prstGeom prst="rect">
            <a:avLst/>
          </a:prstGeom>
        </p:spPr>
      </p:pic>
      <p:pic>
        <p:nvPicPr>
          <p:cNvPr id="4" name="Picture 2" descr="Resultado de imagem para ARDUINO UN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 flipH="1">
            <a:off x="1728492" y="3716615"/>
            <a:ext cx="3246474" cy="2299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Resultado de imagem para dht11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87667" l="0" r="48000">
                        <a14:backgroundMark x1="13333" y1="17333" x2="13333" y2="17333"/>
                        <a14:backgroundMark x1="22667" y1="17000" x2="22667" y2="17000"/>
                        <a14:backgroundMark x1="33667" y1="18333" x2="33667" y2="18333"/>
                        <a14:backgroundMark x1="34000" y1="26667" x2="34000" y2="26667"/>
                        <a14:backgroundMark x1="34000" y1="37333" x2="34000" y2="37333"/>
                        <a14:backgroundMark x1="22667" y1="36333" x2="22667" y2="36333"/>
                        <a14:backgroundMark x1="22667" y1="29667" x2="22667" y2="29667"/>
                        <a14:backgroundMark x1="14333" y1="27333" x2="14333" y2="27333"/>
                        <a14:backgroundMark x1="14000" y1="39333" x2="14000" y2="39333"/>
                        <a14:backgroundMark x1="13333" y1="50000" x2="13333" y2="50000"/>
                        <a14:backgroundMark x1="24333" y1="49000" x2="24333" y2="49000"/>
                        <a14:backgroundMark x1="33000" y1="49000" x2="33000" y2="49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964" r="53068" b="14169"/>
          <a:stretch/>
        </p:blipFill>
        <p:spPr bwMode="auto">
          <a:xfrm>
            <a:off x="6383810" y="3616249"/>
            <a:ext cx="842478" cy="128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72" name="Elipse 2071"/>
          <p:cNvSpPr/>
          <p:nvPr/>
        </p:nvSpPr>
        <p:spPr>
          <a:xfrm>
            <a:off x="6503711" y="5133978"/>
            <a:ext cx="76200" cy="762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38" name="Agrupar 37"/>
          <p:cNvGrpSpPr/>
          <p:nvPr/>
        </p:nvGrpSpPr>
        <p:grpSpPr>
          <a:xfrm>
            <a:off x="974644" y="3961174"/>
            <a:ext cx="1055528" cy="1055528"/>
            <a:chOff x="3086652" y="1482407"/>
            <a:chExt cx="1055528" cy="1055528"/>
          </a:xfrm>
        </p:grpSpPr>
        <p:sp>
          <p:nvSpPr>
            <p:cNvPr id="16" name="Elipse 15"/>
            <p:cNvSpPr/>
            <p:nvPr/>
          </p:nvSpPr>
          <p:spPr>
            <a:xfrm>
              <a:off x="3086652" y="1482407"/>
              <a:ext cx="1055528" cy="105552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2056" name="Picture 8" descr="Resultado de imagem para ARDUINO LOGO"/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986" t="9633" r="18680" b="8700"/>
            <a:stretch/>
          </p:blipFill>
          <p:spPr bwMode="auto">
            <a:xfrm>
              <a:off x="3199734" y="1742810"/>
              <a:ext cx="829364" cy="5347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2" name="Elipse 41"/>
          <p:cNvSpPr/>
          <p:nvPr/>
        </p:nvSpPr>
        <p:spPr>
          <a:xfrm>
            <a:off x="6993361" y="1965441"/>
            <a:ext cx="1055528" cy="1055528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19" name="Conector de Seta Reta 18"/>
          <p:cNvCxnSpPr/>
          <p:nvPr/>
        </p:nvCxnSpPr>
        <p:spPr>
          <a:xfrm>
            <a:off x="6017441" y="2486807"/>
            <a:ext cx="813189" cy="0"/>
          </a:xfrm>
          <a:prstGeom prst="straightConnector1">
            <a:avLst/>
          </a:prstGeom>
          <a:ln w="762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Angulado 17"/>
          <p:cNvCxnSpPr/>
          <p:nvPr/>
        </p:nvCxnSpPr>
        <p:spPr>
          <a:xfrm flipV="1">
            <a:off x="2979880" y="2595890"/>
            <a:ext cx="1773012" cy="400577"/>
          </a:xfrm>
          <a:prstGeom prst="bentConnector3">
            <a:avLst>
              <a:gd name="adj1" fmla="val 218"/>
            </a:avLst>
          </a:prstGeom>
          <a:ln w="762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tângulo 44"/>
          <p:cNvSpPr/>
          <p:nvPr/>
        </p:nvSpPr>
        <p:spPr>
          <a:xfrm>
            <a:off x="6568819" y="3009849"/>
            <a:ext cx="1904611" cy="400110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CLOUD AZURE</a:t>
            </a:r>
            <a:endParaRPr lang="pt-BR" sz="20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sp>
        <p:nvSpPr>
          <p:cNvPr id="46" name="Retângulo 45"/>
          <p:cNvSpPr/>
          <p:nvPr/>
        </p:nvSpPr>
        <p:spPr>
          <a:xfrm>
            <a:off x="648695" y="5003945"/>
            <a:ext cx="1707425" cy="400110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ARDUINO</a:t>
            </a:r>
            <a:endParaRPr lang="pt-BR" sz="20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sp>
        <p:nvSpPr>
          <p:cNvPr id="48" name="Retângulo 47"/>
          <p:cNvSpPr/>
          <p:nvPr/>
        </p:nvSpPr>
        <p:spPr>
          <a:xfrm>
            <a:off x="2586797" y="2883982"/>
            <a:ext cx="742891" cy="400110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USB</a:t>
            </a:r>
            <a:endParaRPr lang="pt-BR" sz="20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grpSp>
        <p:nvGrpSpPr>
          <p:cNvPr id="2" name="Agrupar 1"/>
          <p:cNvGrpSpPr/>
          <p:nvPr/>
        </p:nvGrpSpPr>
        <p:grpSpPr>
          <a:xfrm>
            <a:off x="4790685" y="2016121"/>
            <a:ext cx="1055528" cy="1055528"/>
            <a:chOff x="5931978" y="2016121"/>
            <a:chExt cx="1055528" cy="1055528"/>
          </a:xfrm>
        </p:grpSpPr>
        <p:sp>
          <p:nvSpPr>
            <p:cNvPr id="50" name="Elipse 49"/>
            <p:cNvSpPr/>
            <p:nvPr/>
          </p:nvSpPr>
          <p:spPr>
            <a:xfrm>
              <a:off x="5931978" y="2016121"/>
              <a:ext cx="1055528" cy="105552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52" name="Picture 24" descr="Resultado de imagem para nodejs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11992" y="2185519"/>
              <a:ext cx="698463" cy="6984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3" name="Retângulo 52"/>
          <p:cNvSpPr/>
          <p:nvPr/>
        </p:nvSpPr>
        <p:spPr>
          <a:xfrm>
            <a:off x="4366143" y="3009849"/>
            <a:ext cx="1904611" cy="400110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NODEJS</a:t>
            </a:r>
            <a:endParaRPr lang="pt-BR" sz="20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sp>
        <p:nvSpPr>
          <p:cNvPr id="54" name="Retângulo 53"/>
          <p:cNvSpPr/>
          <p:nvPr/>
        </p:nvSpPr>
        <p:spPr>
          <a:xfrm>
            <a:off x="4745257" y="1328501"/>
            <a:ext cx="2469371" cy="400110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FLUXO DOS DADOS</a:t>
            </a:r>
            <a:endParaRPr lang="pt-BR" sz="20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sp>
        <p:nvSpPr>
          <p:cNvPr id="41" name="Colchete Esquerdo 40"/>
          <p:cNvSpPr/>
          <p:nvPr/>
        </p:nvSpPr>
        <p:spPr>
          <a:xfrm rot="5400000">
            <a:off x="6164319" y="-1684171"/>
            <a:ext cx="216155" cy="7170881"/>
          </a:xfrm>
          <a:prstGeom prst="leftBracket">
            <a:avLst/>
          </a:prstGeom>
          <a:ln w="5715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2064" name="Picture 16" descr="Resultado de imagem para resistor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335" t="43802" r="40637" b="42865"/>
          <a:stretch/>
        </p:blipFill>
        <p:spPr bwMode="auto">
          <a:xfrm>
            <a:off x="6465236" y="4927058"/>
            <a:ext cx="302419" cy="187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6" name="Elipse 95"/>
          <p:cNvSpPr/>
          <p:nvPr/>
        </p:nvSpPr>
        <p:spPr>
          <a:xfrm>
            <a:off x="6705274" y="5307440"/>
            <a:ext cx="76200" cy="762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2055" name="Conector reto 2054"/>
          <p:cNvCxnSpPr/>
          <p:nvPr/>
        </p:nvCxnSpPr>
        <p:spPr>
          <a:xfrm>
            <a:off x="4356709" y="5172078"/>
            <a:ext cx="2206159" cy="0"/>
          </a:xfrm>
          <a:prstGeom prst="line">
            <a:avLst/>
          </a:prstGeom>
          <a:ln w="57150">
            <a:solidFill>
              <a:srgbClr val="FF21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onector Angulado 108"/>
          <p:cNvCxnSpPr/>
          <p:nvPr/>
        </p:nvCxnSpPr>
        <p:spPr>
          <a:xfrm>
            <a:off x="4355122" y="5387562"/>
            <a:ext cx="2693675" cy="115310"/>
          </a:xfrm>
          <a:prstGeom prst="bentConnector3">
            <a:avLst>
              <a:gd name="adj1" fmla="val 9689"/>
            </a:avLst>
          </a:prstGeom>
          <a:ln w="762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3" name="Conector Angulado 2062"/>
          <p:cNvCxnSpPr/>
          <p:nvPr/>
        </p:nvCxnSpPr>
        <p:spPr>
          <a:xfrm flipV="1">
            <a:off x="4367353" y="5348251"/>
            <a:ext cx="2400302" cy="366750"/>
          </a:xfrm>
          <a:prstGeom prst="bentConnector3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ector Angulado 91"/>
          <p:cNvCxnSpPr/>
          <p:nvPr/>
        </p:nvCxnSpPr>
        <p:spPr>
          <a:xfrm>
            <a:off x="4356709" y="5387743"/>
            <a:ext cx="2693675" cy="115310"/>
          </a:xfrm>
          <a:prstGeom prst="bentConnector3">
            <a:avLst>
              <a:gd name="adj1" fmla="val 9689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Elipse 96"/>
          <p:cNvSpPr/>
          <p:nvPr/>
        </p:nvSpPr>
        <p:spPr>
          <a:xfrm>
            <a:off x="7005934" y="5464953"/>
            <a:ext cx="76200" cy="762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2" name="Retângulo 101"/>
          <p:cNvSpPr/>
          <p:nvPr/>
        </p:nvSpPr>
        <p:spPr>
          <a:xfrm>
            <a:off x="4308838" y="4824538"/>
            <a:ext cx="742891" cy="400110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5V</a:t>
            </a:r>
            <a:endParaRPr lang="pt-BR" sz="20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sp>
        <p:nvSpPr>
          <p:cNvPr id="107" name="Retângulo 106"/>
          <p:cNvSpPr/>
          <p:nvPr/>
        </p:nvSpPr>
        <p:spPr>
          <a:xfrm>
            <a:off x="4559187" y="5143369"/>
            <a:ext cx="742891" cy="400110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GND</a:t>
            </a:r>
            <a:endParaRPr lang="pt-BR" sz="20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sp>
        <p:nvSpPr>
          <p:cNvPr id="110" name="Retângulo 109"/>
          <p:cNvSpPr/>
          <p:nvPr/>
        </p:nvSpPr>
        <p:spPr>
          <a:xfrm>
            <a:off x="4425321" y="5689601"/>
            <a:ext cx="1078187" cy="400110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DADOS</a:t>
            </a:r>
            <a:endParaRPr lang="pt-BR" sz="20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cxnSp>
        <p:nvCxnSpPr>
          <p:cNvPr id="2075" name="Conector de Seta Reta 2074"/>
          <p:cNvCxnSpPr/>
          <p:nvPr/>
        </p:nvCxnSpPr>
        <p:spPr>
          <a:xfrm flipH="1">
            <a:off x="7318044" y="4032249"/>
            <a:ext cx="1972137" cy="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7" name="Retângulo Arredondado 2076"/>
          <p:cNvSpPr/>
          <p:nvPr/>
        </p:nvSpPr>
        <p:spPr>
          <a:xfrm>
            <a:off x="9290181" y="3580489"/>
            <a:ext cx="2035197" cy="2250468"/>
          </a:xfrm>
          <a:prstGeom prst="round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24" name="Retângulo 123"/>
          <p:cNvSpPr/>
          <p:nvPr/>
        </p:nvSpPr>
        <p:spPr>
          <a:xfrm>
            <a:off x="9353934" y="3580489"/>
            <a:ext cx="1904611" cy="523220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DHT11</a:t>
            </a:r>
            <a:endParaRPr lang="pt-BR" sz="28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sp>
        <p:nvSpPr>
          <p:cNvPr id="125" name="Retângulo 124"/>
          <p:cNvSpPr/>
          <p:nvPr/>
        </p:nvSpPr>
        <p:spPr>
          <a:xfrm>
            <a:off x="9290181" y="4068053"/>
            <a:ext cx="2035197" cy="1631216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SENSOR DE TEMPERATURA E UMIDADE</a:t>
            </a:r>
          </a:p>
          <a:p>
            <a:pPr algn="ctr"/>
            <a:r>
              <a:rPr lang="pt-BR" sz="20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0°C ~ 50 °C</a:t>
            </a:r>
          </a:p>
          <a:p>
            <a:pPr algn="ctr"/>
            <a:r>
              <a:rPr lang="pt-BR" sz="20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20% a 90%</a:t>
            </a:r>
          </a:p>
        </p:txBody>
      </p:sp>
      <p:sp>
        <p:nvSpPr>
          <p:cNvPr id="129" name="Retângulo 128"/>
          <p:cNvSpPr/>
          <p:nvPr/>
        </p:nvSpPr>
        <p:spPr>
          <a:xfrm>
            <a:off x="8048888" y="2018800"/>
            <a:ext cx="2073012" cy="923330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r>
              <a:rPr lang="pt-BR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DADOS ARMAZENADOS NA NUVEM</a:t>
            </a:r>
            <a:endParaRPr lang="pt-BR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Extra Light" panose="00000300000000000000" pitchFamily="50" charset="0"/>
            </a:endParaRPr>
          </a:p>
        </p:txBody>
      </p:sp>
      <p:sp>
        <p:nvSpPr>
          <p:cNvPr id="43" name="Retângulo 42">
            <a:extLst>
              <a:ext uri="{FF2B5EF4-FFF2-40B4-BE49-F238E27FC236}">
                <a16:creationId xmlns:a16="http://schemas.microsoft.com/office/drawing/2014/main" id="{ABE8EA85-3B27-4325-A2E1-239BEC91ACD7}"/>
              </a:ext>
            </a:extLst>
          </p:cNvPr>
          <p:cNvSpPr/>
          <p:nvPr/>
        </p:nvSpPr>
        <p:spPr>
          <a:xfrm>
            <a:off x="126222" y="198787"/>
            <a:ext cx="9627378" cy="584775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pt-BR" sz="32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AQUISIÇÃO DE DADOS COM ARDUINO</a:t>
            </a:r>
            <a:endParaRPr lang="pt-BR" sz="32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cxnSp>
        <p:nvCxnSpPr>
          <p:cNvPr id="44" name="Conector reto 43">
            <a:extLst>
              <a:ext uri="{FF2B5EF4-FFF2-40B4-BE49-F238E27FC236}">
                <a16:creationId xmlns:a16="http://schemas.microsoft.com/office/drawing/2014/main" id="{EB56AF2B-1DFB-437F-A692-B8AAC5F68C53}"/>
              </a:ext>
            </a:extLst>
          </p:cNvPr>
          <p:cNvCxnSpPr/>
          <p:nvPr/>
        </p:nvCxnSpPr>
        <p:spPr>
          <a:xfrm>
            <a:off x="0" y="953059"/>
            <a:ext cx="6325704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Resultado de imagem para sql server">
            <a:extLst>
              <a:ext uri="{FF2B5EF4-FFF2-40B4-BE49-F238E27FC236}">
                <a16:creationId xmlns:a16="http://schemas.microsoft.com/office/drawing/2014/main" id="{FC2915E4-8E15-4E73-A35C-A50BFC6937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50" t="10289" r="3355" b="4329"/>
          <a:stretch/>
        </p:blipFill>
        <p:spPr bwMode="auto">
          <a:xfrm>
            <a:off x="7168491" y="2180371"/>
            <a:ext cx="769491" cy="638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8944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2" descr="http://www.correiodoestadoonline.com.br/arquivos/noticias/3.pn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80000"/>
                    </a14:imgEffect>
                    <a14:imgEffect>
                      <a14:brightnessContrast bright="-4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3907"/>
          </a:xfrm>
          <a:prstGeom prst="rect">
            <a:avLst/>
          </a:prstGeom>
          <a:noFill/>
        </p:spPr>
      </p:pic>
      <p:sp>
        <p:nvSpPr>
          <p:cNvPr id="3" name="Retângulo 2"/>
          <p:cNvSpPr/>
          <p:nvPr/>
        </p:nvSpPr>
        <p:spPr>
          <a:xfrm>
            <a:off x="0" y="1379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87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Retângulo 8"/>
          <p:cNvSpPr/>
          <p:nvPr/>
        </p:nvSpPr>
        <p:spPr>
          <a:xfrm>
            <a:off x="126222" y="198787"/>
            <a:ext cx="9627378" cy="584775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pt-BR" sz="32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BANCO DE DADOS</a:t>
            </a:r>
          </a:p>
        </p:txBody>
      </p:sp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6510727C-C843-4D84-A07F-20F37366891D}"/>
              </a:ext>
            </a:extLst>
          </p:cNvPr>
          <p:cNvCxnSpPr/>
          <p:nvPr/>
        </p:nvCxnSpPr>
        <p:spPr>
          <a:xfrm>
            <a:off x="0" y="953059"/>
            <a:ext cx="6325704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Agrupar 5"/>
          <p:cNvGrpSpPr/>
          <p:nvPr/>
        </p:nvGrpSpPr>
        <p:grpSpPr>
          <a:xfrm>
            <a:off x="1162350" y="2057400"/>
            <a:ext cx="3644106" cy="3644106"/>
            <a:chOff x="1162350" y="2057400"/>
            <a:chExt cx="3644106" cy="3644106"/>
          </a:xfrm>
        </p:grpSpPr>
        <p:sp>
          <p:nvSpPr>
            <p:cNvPr id="10" name="Elipse 9"/>
            <p:cNvSpPr/>
            <p:nvPr/>
          </p:nvSpPr>
          <p:spPr>
            <a:xfrm>
              <a:off x="1162350" y="2057400"/>
              <a:ext cx="3644106" cy="36441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14" name="Picture 4" descr="Resultado de imagem para azure logo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27328" y="4529381"/>
              <a:ext cx="1933527" cy="558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Retângulo 11"/>
          <p:cNvSpPr/>
          <p:nvPr/>
        </p:nvSpPr>
        <p:spPr>
          <a:xfrm>
            <a:off x="5155032" y="2368151"/>
            <a:ext cx="6630568" cy="1261884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pt-BR" sz="4400" b="1" cap="none" spc="0" dirty="0">
                <a:ln w="0"/>
                <a:solidFill>
                  <a:srgbClr val="68CBC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Bold" panose="00000900000000000000" pitchFamily="2" charset="0"/>
              </a:rPr>
              <a:t>ALTA DISPONIBILIDADE </a:t>
            </a:r>
            <a:r>
              <a:rPr lang="pt-BR" sz="32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2" charset="0"/>
              </a:rPr>
              <a:t>DE SERVIÇO</a:t>
            </a:r>
          </a:p>
        </p:txBody>
      </p:sp>
      <p:pic>
        <p:nvPicPr>
          <p:cNvPr id="15" name="Picture 2" descr="Resultado de imagem para sql server">
            <a:extLst>
              <a:ext uri="{FF2B5EF4-FFF2-40B4-BE49-F238E27FC236}">
                <a16:creationId xmlns:a16="http://schemas.microsoft.com/office/drawing/2014/main" id="{C7164FE4-0CCB-4C8A-BE2F-FFE9C60F81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50" t="10289" r="3355" b="4329"/>
          <a:stretch/>
        </p:blipFill>
        <p:spPr bwMode="auto">
          <a:xfrm>
            <a:off x="2017639" y="2692427"/>
            <a:ext cx="2148976" cy="1782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tângulo 17">
            <a:extLst>
              <a:ext uri="{FF2B5EF4-FFF2-40B4-BE49-F238E27FC236}">
                <a16:creationId xmlns:a16="http://schemas.microsoft.com/office/drawing/2014/main" id="{F4C8CE3F-887B-4CB8-970D-7139D6CE1F4E}"/>
              </a:ext>
            </a:extLst>
          </p:cNvPr>
          <p:cNvSpPr/>
          <p:nvPr/>
        </p:nvSpPr>
        <p:spPr>
          <a:xfrm>
            <a:off x="5155032" y="3716987"/>
            <a:ext cx="4598568" cy="769441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pt-BR" sz="4400" b="1" cap="none" spc="0" dirty="0">
                <a:ln w="0"/>
                <a:solidFill>
                  <a:srgbClr val="68CBC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Bold" panose="00000900000000000000" pitchFamily="2" charset="0"/>
              </a:rPr>
              <a:t>ELASTICIDADE</a:t>
            </a:r>
            <a:endParaRPr lang="pt-BR" sz="32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Extra Light" panose="00000300000000000000" pitchFamily="2" charset="0"/>
            </a:endParaRP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68882E6D-4320-4733-89E2-7C632C50578B}"/>
              </a:ext>
            </a:extLst>
          </p:cNvPr>
          <p:cNvSpPr/>
          <p:nvPr/>
        </p:nvSpPr>
        <p:spPr>
          <a:xfrm>
            <a:off x="5155032" y="4671142"/>
            <a:ext cx="4598568" cy="769441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pt-BR" sz="4400" b="1" cap="none" spc="0" dirty="0">
                <a:ln w="0"/>
                <a:solidFill>
                  <a:srgbClr val="68CBC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Bold" panose="00000900000000000000" pitchFamily="2" charset="0"/>
              </a:rPr>
              <a:t>FACILIDADE</a:t>
            </a:r>
            <a:endParaRPr lang="pt-BR" sz="32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Extra Light" panose="000003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54493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Agrupar 3"/>
          <p:cNvGrpSpPr/>
          <p:nvPr/>
        </p:nvGrpSpPr>
        <p:grpSpPr>
          <a:xfrm>
            <a:off x="0" y="-5907"/>
            <a:ext cx="12192000" cy="6863907"/>
            <a:chOff x="0" y="0"/>
            <a:chExt cx="12192000" cy="6863907"/>
          </a:xfrm>
        </p:grpSpPr>
        <p:pic>
          <p:nvPicPr>
            <p:cNvPr id="5" name="Picture 22" descr="http://www.correiodoestadoonline.com.br/arquivos/noticias/3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80000"/>
                      </a14:imgEffect>
                      <a14:imgEffect>
                        <a14:brightnessContrast bright="-4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192000" cy="6863907"/>
            </a:xfrm>
            <a:prstGeom prst="rect">
              <a:avLst/>
            </a:prstGeom>
            <a:noFill/>
          </p:spPr>
        </p:pic>
        <p:sp>
          <p:nvSpPr>
            <p:cNvPr id="6" name="Retângulo 5"/>
            <p:cNvSpPr/>
            <p:nvPr/>
          </p:nvSpPr>
          <p:spPr>
            <a:xfrm>
              <a:off x="0" y="5907"/>
              <a:ext cx="12192000" cy="6858000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87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sp>
        <p:nvSpPr>
          <p:cNvPr id="10" name="Retângulo 9"/>
          <p:cNvSpPr/>
          <p:nvPr/>
        </p:nvSpPr>
        <p:spPr>
          <a:xfrm>
            <a:off x="126222" y="198787"/>
            <a:ext cx="9627378" cy="584775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pt-BR" sz="32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MODELO DE DADOS</a:t>
            </a:r>
          </a:p>
        </p:txBody>
      </p:sp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6510727C-C843-4D84-A07F-20F37366891D}"/>
              </a:ext>
            </a:extLst>
          </p:cNvPr>
          <p:cNvCxnSpPr/>
          <p:nvPr/>
        </p:nvCxnSpPr>
        <p:spPr>
          <a:xfrm>
            <a:off x="0" y="953059"/>
            <a:ext cx="6325704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agem 8">
            <a:extLst>
              <a:ext uri="{FF2B5EF4-FFF2-40B4-BE49-F238E27FC236}">
                <a16:creationId xmlns:a16="http://schemas.microsoft.com/office/drawing/2014/main" id="{BBA134D3-A3E4-46F0-9324-F9A24CF67C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6794" y="1245212"/>
            <a:ext cx="7898412" cy="5320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0668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Agrupar 3"/>
          <p:cNvGrpSpPr/>
          <p:nvPr/>
        </p:nvGrpSpPr>
        <p:grpSpPr>
          <a:xfrm>
            <a:off x="0" y="-5907"/>
            <a:ext cx="12192000" cy="6863907"/>
            <a:chOff x="0" y="0"/>
            <a:chExt cx="12192000" cy="6863907"/>
          </a:xfrm>
        </p:grpSpPr>
        <p:pic>
          <p:nvPicPr>
            <p:cNvPr id="5" name="Picture 22" descr="http://www.correiodoestadoonline.com.br/arquivos/noticias/3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80000"/>
                      </a14:imgEffect>
                      <a14:imgEffect>
                        <a14:brightnessContrast bright="-4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192000" cy="6863907"/>
            </a:xfrm>
            <a:prstGeom prst="rect">
              <a:avLst/>
            </a:prstGeom>
            <a:noFill/>
          </p:spPr>
        </p:pic>
        <p:sp>
          <p:nvSpPr>
            <p:cNvPr id="6" name="Retângulo 5"/>
            <p:cNvSpPr/>
            <p:nvPr/>
          </p:nvSpPr>
          <p:spPr>
            <a:xfrm>
              <a:off x="0" y="5907"/>
              <a:ext cx="12192000" cy="6858000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87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pic>
        <p:nvPicPr>
          <p:cNvPr id="1030" name="Picture 6" descr="Resultado de imagem para cloud"/>
          <p:cNvPicPr>
            <a:picLocks noChangeAspect="1" noChangeArrowheads="1"/>
          </p:cNvPicPr>
          <p:nvPr/>
        </p:nvPicPr>
        <p:blipFill rotWithShape="1">
          <a:blip r:embed="rId4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73"/>
          <a:stretch/>
        </p:blipFill>
        <p:spPr bwMode="auto">
          <a:xfrm>
            <a:off x="7758112" y="732291"/>
            <a:ext cx="3990975" cy="2518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tângulo 11"/>
          <p:cNvSpPr/>
          <p:nvPr/>
        </p:nvSpPr>
        <p:spPr>
          <a:xfrm>
            <a:off x="126222" y="198787"/>
            <a:ext cx="9627378" cy="584775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pt-BR" sz="32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APLICAÇÃO – DESENHO DA SOLUÇÃO</a:t>
            </a:r>
          </a:p>
        </p:txBody>
      </p:sp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6510727C-C843-4D84-A07F-20F37366891D}"/>
              </a:ext>
            </a:extLst>
          </p:cNvPr>
          <p:cNvCxnSpPr/>
          <p:nvPr/>
        </p:nvCxnSpPr>
        <p:spPr>
          <a:xfrm>
            <a:off x="0" y="953059"/>
            <a:ext cx="6325704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2" descr="Resultado de imagem para arduin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4767" y="2169295"/>
            <a:ext cx="1127425" cy="798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Resultado de imagem para INCUBADORA NEONATAL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5741" y="1594243"/>
            <a:ext cx="1078517" cy="1704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Conector de Seta Reta 13"/>
          <p:cNvCxnSpPr/>
          <p:nvPr/>
        </p:nvCxnSpPr>
        <p:spPr>
          <a:xfrm>
            <a:off x="2445388" y="2613534"/>
            <a:ext cx="1237724" cy="0"/>
          </a:xfrm>
          <a:prstGeom prst="straightConnector1">
            <a:avLst/>
          </a:prstGeom>
          <a:ln w="762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6" descr="Resultado de imagem para pc icon"/>
          <p:cNvPicPr>
            <a:picLocks noChangeAspect="1" noChangeArrowheads="1"/>
          </p:cNvPicPr>
          <p:nvPr/>
        </p:nvPicPr>
        <p:blipFill>
          <a:blip r:embed="rId7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7056" y="2103127"/>
            <a:ext cx="932370" cy="932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Conector de Seta Reta 16"/>
          <p:cNvCxnSpPr/>
          <p:nvPr/>
        </p:nvCxnSpPr>
        <p:spPr>
          <a:xfrm>
            <a:off x="5020728" y="2601371"/>
            <a:ext cx="675187" cy="0"/>
          </a:xfrm>
          <a:prstGeom prst="straightConnector1">
            <a:avLst/>
          </a:prstGeom>
          <a:ln w="762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de Seta Reta 17"/>
          <p:cNvCxnSpPr/>
          <p:nvPr/>
        </p:nvCxnSpPr>
        <p:spPr>
          <a:xfrm>
            <a:off x="6845731" y="2609432"/>
            <a:ext cx="912381" cy="0"/>
          </a:xfrm>
          <a:prstGeom prst="straightConnector1">
            <a:avLst/>
          </a:prstGeom>
          <a:ln w="762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Agrupar 21"/>
          <p:cNvGrpSpPr/>
          <p:nvPr/>
        </p:nvGrpSpPr>
        <p:grpSpPr>
          <a:xfrm>
            <a:off x="5054328" y="1339036"/>
            <a:ext cx="641587" cy="1065034"/>
            <a:chOff x="5610926" y="907462"/>
            <a:chExt cx="914479" cy="1518036"/>
          </a:xfrm>
        </p:grpSpPr>
        <p:pic>
          <p:nvPicPr>
            <p:cNvPr id="23" name="Imagem 22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10926" y="907462"/>
              <a:ext cx="914479" cy="1518036"/>
            </a:xfrm>
            <a:prstGeom prst="rect">
              <a:avLst/>
            </a:prstGeom>
          </p:spPr>
        </p:pic>
        <p:pic>
          <p:nvPicPr>
            <p:cNvPr id="24" name="Picture 26" descr="Resultado de imagem para usb text icon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84831" y="994238"/>
              <a:ext cx="735704" cy="7357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6" name="Imagem 2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5370" y="1339036"/>
            <a:ext cx="641587" cy="1065034"/>
          </a:xfrm>
          <a:prstGeom prst="rect">
            <a:avLst/>
          </a:prstGeom>
        </p:spPr>
      </p:pic>
      <p:sp>
        <p:nvSpPr>
          <p:cNvPr id="31" name="Retângulo 30"/>
          <p:cNvSpPr/>
          <p:nvPr/>
        </p:nvSpPr>
        <p:spPr>
          <a:xfrm>
            <a:off x="3549660" y="4247395"/>
            <a:ext cx="1903791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Aplicação final</a:t>
            </a:r>
          </a:p>
        </p:txBody>
      </p:sp>
      <p:sp>
        <p:nvSpPr>
          <p:cNvPr id="35" name="Retângulo 34"/>
          <p:cNvSpPr/>
          <p:nvPr/>
        </p:nvSpPr>
        <p:spPr>
          <a:xfrm>
            <a:off x="2235616" y="2687315"/>
            <a:ext cx="1657269" cy="41027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16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Sensor de temperatura e umidade</a:t>
            </a:r>
            <a:endParaRPr lang="pt-BR" sz="16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Extra Light" panose="00000300000000000000" pitchFamily="50" charset="0"/>
            </a:endParaRPr>
          </a:p>
        </p:txBody>
      </p:sp>
      <p:sp>
        <p:nvSpPr>
          <p:cNvPr id="36" name="Retângulo 35"/>
          <p:cNvSpPr/>
          <p:nvPr/>
        </p:nvSpPr>
        <p:spPr>
          <a:xfrm>
            <a:off x="6450419" y="2663087"/>
            <a:ext cx="1657269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16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NodeJS</a:t>
            </a:r>
            <a:endParaRPr lang="pt-BR" sz="16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Extra Light" panose="00000300000000000000" pitchFamily="50" charset="0"/>
            </a:endParaRPr>
          </a:p>
        </p:txBody>
      </p:sp>
      <p:sp>
        <p:nvSpPr>
          <p:cNvPr id="37" name="Retângulo 36"/>
          <p:cNvSpPr/>
          <p:nvPr/>
        </p:nvSpPr>
        <p:spPr>
          <a:xfrm>
            <a:off x="7671555" y="3907494"/>
            <a:ext cx="934407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16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NodeJS</a:t>
            </a:r>
            <a:endParaRPr lang="pt-BR" sz="16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Extra Light" panose="00000300000000000000" pitchFamily="50" charset="0"/>
            </a:endParaRPr>
          </a:p>
        </p:txBody>
      </p:sp>
      <p:sp>
        <p:nvSpPr>
          <p:cNvPr id="38" name="Retângulo 37"/>
          <p:cNvSpPr/>
          <p:nvPr/>
        </p:nvSpPr>
        <p:spPr>
          <a:xfrm>
            <a:off x="4949905" y="2695518"/>
            <a:ext cx="836346" cy="23752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16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Cabo USB</a:t>
            </a:r>
          </a:p>
        </p:txBody>
      </p:sp>
      <p:pic>
        <p:nvPicPr>
          <p:cNvPr id="39" name="Picture 4" descr="Resultado de imagem para INCUBADORA NEONATAL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807" y="1749240"/>
            <a:ext cx="1078517" cy="1704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4" descr="Resultado de imagem para INCUBADORA NEONATAL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584" y="1915557"/>
            <a:ext cx="1078517" cy="1704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8" name="Agrupar 97"/>
          <p:cNvGrpSpPr/>
          <p:nvPr/>
        </p:nvGrpSpPr>
        <p:grpSpPr>
          <a:xfrm>
            <a:off x="6990006" y="1348016"/>
            <a:ext cx="641587" cy="1065034"/>
            <a:chOff x="6990006" y="1348016"/>
            <a:chExt cx="641587" cy="1065034"/>
          </a:xfrm>
        </p:grpSpPr>
        <p:pic>
          <p:nvPicPr>
            <p:cNvPr id="29" name="Imagem 28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90006" y="1348016"/>
              <a:ext cx="641587" cy="1065034"/>
            </a:xfrm>
            <a:prstGeom prst="rect">
              <a:avLst/>
            </a:prstGeom>
          </p:spPr>
        </p:pic>
        <p:pic>
          <p:nvPicPr>
            <p:cNvPr id="41" name="Picture 24" descr="Resultado de imagem para nodejs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64563" y="1405513"/>
              <a:ext cx="496379" cy="4963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6" name="Picture 2" descr="Resultado de imagem para dht11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00" t="15412" r="14200" b="15874"/>
          <a:stretch/>
        </p:blipFill>
        <p:spPr bwMode="auto">
          <a:xfrm>
            <a:off x="2808376" y="1405261"/>
            <a:ext cx="505609" cy="475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4" descr="Resultado de imagem para azure logo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3600" y="2199243"/>
            <a:ext cx="1277746" cy="369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6" descr="Resultado de imagem para SQL"/>
          <p:cNvPicPr>
            <a:picLocks noChangeAspect="1" noChangeArrowheads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91" r="28931"/>
          <a:stretch/>
        </p:blipFill>
        <p:spPr bwMode="auto">
          <a:xfrm>
            <a:off x="8765380" y="2012592"/>
            <a:ext cx="517643" cy="650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 descr="Resultado de imagem para pc icon"/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2305" b="89844" l="7813" r="89844">
                        <a14:foregroundMark x1="20313" y1="74219" x2="81055" y2="83398"/>
                        <a14:foregroundMark x1="30273" y1="84375" x2="67969" y2="79688"/>
                        <a14:foregroundMark x1="67969" y1="79688" x2="67969" y2="79688"/>
                        <a14:foregroundMark x1="18750" y1="83398" x2="18945" y2="78906"/>
                        <a14:foregroundMark x1="18945" y1="78711" x2="18945" y2="77148"/>
                        <a14:foregroundMark x1="18945" y1="75781" x2="18945" y2="75781"/>
                        <a14:foregroundMark x1="18945" y1="75781" x2="18945" y2="75781"/>
                        <a14:foregroundMark x1="27148" y1="84961" x2="15820" y2="75781"/>
                        <a14:foregroundMark x1="18555" y1="84180" x2="41602" y2="83789"/>
                        <a14:foregroundMark x1="41602" y1="83789" x2="41602" y2="83789"/>
                        <a14:foregroundMark x1="79492" y1="74023" x2="79492" y2="74023"/>
                        <a14:foregroundMark x1="81445" y1="84570" x2="74414" y2="73633"/>
                        <a14:foregroundMark x1="83789" y1="84570" x2="81836" y2="75977"/>
                        <a14:foregroundMark x1="81445" y1="25781" x2="37305" y2="50781"/>
                        <a14:foregroundMark x1="81250" y1="54688" x2="50781" y2="15625"/>
                        <a14:foregroundMark x1="50586" y1="55664" x2="83008" y2="33203"/>
                        <a14:foregroundMark x1="87695" y1="20313" x2="88477" y2="43750"/>
                        <a14:foregroundMark x1="82617" y1="60742" x2="14648" y2="60938"/>
                        <a14:foregroundMark x1="11914" y1="57031" x2="11719" y2="16992"/>
                        <a14:foregroundMark x1="13086" y1="15430" x2="85938" y2="16016"/>
                        <a14:foregroundMark x1="86914" y1="17773" x2="87695" y2="59570"/>
                        <a14:foregroundMark x1="88281" y1="59961" x2="11914" y2="59375"/>
                        <a14:foregroundMark x1="49219" y1="73633" x2="48633" y2="46094"/>
                        <a14:foregroundMark x1="82617" y1="84961" x2="27930" y2="83594"/>
                        <a14:foregroundMark x1="87305" y1="61523" x2="41406" y2="60938"/>
                        <a14:backgroundMark x1="43164" y1="66406" x2="39063" y2="68164"/>
                        <a14:backgroundMark x1="56836" y1="65430" x2="58398" y2="65430"/>
                        <a14:backgroundMark x1="58789" y1="66211" x2="55273" y2="64844"/>
                        <a14:backgroundMark x1="37500" y1="71875" x2="34375" y2="7011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1136"/>
          <a:stretch/>
        </p:blipFill>
        <p:spPr bwMode="auto">
          <a:xfrm>
            <a:off x="5159310" y="4067629"/>
            <a:ext cx="2729217" cy="2425283"/>
          </a:xfrm>
          <a:prstGeom prst="rect">
            <a:avLst/>
          </a:prstGeom>
          <a:noFill/>
        </p:spPr>
      </p:pic>
      <p:pic>
        <p:nvPicPr>
          <p:cNvPr id="1034" name="Picture 10" descr="Imagem relacionada"/>
          <p:cNvPicPr>
            <a:picLocks noChangeAspect="1" noChangeArrowheads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5916" y="4817904"/>
            <a:ext cx="1421720" cy="1421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Retângulo 53"/>
          <p:cNvSpPr/>
          <p:nvPr/>
        </p:nvSpPr>
        <p:spPr>
          <a:xfrm>
            <a:off x="6673518" y="6396310"/>
            <a:ext cx="1317001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Usuário</a:t>
            </a:r>
            <a:endParaRPr lang="pt-BR" sz="20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sp>
        <p:nvSpPr>
          <p:cNvPr id="59" name="Retângulo 58"/>
          <p:cNvSpPr/>
          <p:nvPr/>
        </p:nvSpPr>
        <p:spPr>
          <a:xfrm>
            <a:off x="2808376" y="4647505"/>
            <a:ext cx="2564148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pt-BR" sz="16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Sistema WEB responsivo centralizador de dados</a:t>
            </a:r>
            <a:endParaRPr lang="pt-BR" sz="16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Extra Light" panose="00000300000000000000" pitchFamily="50" charset="0"/>
            </a:endParaRPr>
          </a:p>
        </p:txBody>
      </p:sp>
      <p:sp>
        <p:nvSpPr>
          <p:cNvPr id="60" name="Retângulo 59"/>
          <p:cNvSpPr/>
          <p:nvPr/>
        </p:nvSpPr>
        <p:spPr>
          <a:xfrm>
            <a:off x="3064250" y="5741752"/>
            <a:ext cx="2298238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pt-BR" sz="16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Gerenciamento –</a:t>
            </a:r>
          </a:p>
          <a:p>
            <a:pPr algn="r"/>
            <a:r>
              <a:rPr lang="pt-BR" sz="16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Gráficos –</a:t>
            </a:r>
          </a:p>
          <a:p>
            <a:pPr algn="r"/>
            <a:r>
              <a:rPr lang="pt-BR" sz="16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Estatísticas –</a:t>
            </a:r>
          </a:p>
        </p:txBody>
      </p:sp>
      <p:pic>
        <p:nvPicPr>
          <p:cNvPr id="45" name="Imagem 44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2222" y="4864110"/>
            <a:ext cx="1699594" cy="1695293"/>
          </a:xfrm>
          <a:prstGeom prst="rect">
            <a:avLst/>
          </a:prstGeom>
        </p:spPr>
      </p:pic>
      <p:cxnSp>
        <p:nvCxnSpPr>
          <p:cNvPr id="99" name="Conector Angulado 98"/>
          <p:cNvCxnSpPr>
            <a:stCxn id="19" idx="0"/>
            <a:endCxn id="1030" idx="2"/>
          </p:cNvCxnSpPr>
          <p:nvPr/>
        </p:nvCxnSpPr>
        <p:spPr>
          <a:xfrm rot="5400000" flipH="1" flipV="1">
            <a:off x="7730545" y="2044575"/>
            <a:ext cx="816428" cy="3229681"/>
          </a:xfrm>
          <a:prstGeom prst="bentConnector3">
            <a:avLst>
              <a:gd name="adj1" fmla="val 50000"/>
            </a:avLst>
          </a:prstGeom>
          <a:ln w="762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2" name="Agrupar 111"/>
          <p:cNvGrpSpPr/>
          <p:nvPr/>
        </p:nvGrpSpPr>
        <p:grpSpPr>
          <a:xfrm>
            <a:off x="7789337" y="3293051"/>
            <a:ext cx="676318" cy="676318"/>
            <a:chOff x="5931978" y="2016121"/>
            <a:chExt cx="1055528" cy="1055528"/>
          </a:xfrm>
        </p:grpSpPr>
        <p:sp>
          <p:nvSpPr>
            <p:cNvPr id="113" name="Elipse 112"/>
            <p:cNvSpPr/>
            <p:nvPr/>
          </p:nvSpPr>
          <p:spPr>
            <a:xfrm>
              <a:off x="5931978" y="2016121"/>
              <a:ext cx="1055528" cy="105552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114" name="Picture 24" descr="Resultado de imagem para nodejs"/>
            <p:cNvPicPr>
              <a:picLocks noChangeAspect="1" noChangeArrowheads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11992" y="2185519"/>
              <a:ext cx="698463" cy="6984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5" name="Agrupar 114"/>
          <p:cNvGrpSpPr/>
          <p:nvPr/>
        </p:nvGrpSpPr>
        <p:grpSpPr>
          <a:xfrm rot="10800000">
            <a:off x="7819125" y="4136227"/>
            <a:ext cx="1856200" cy="1118192"/>
            <a:chOff x="6345195" y="4525282"/>
            <a:chExt cx="2578023" cy="1553025"/>
          </a:xfrm>
        </p:grpSpPr>
        <p:pic>
          <p:nvPicPr>
            <p:cNvPr id="116" name="Imagem 115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6857694" y="4012783"/>
              <a:ext cx="1553025" cy="2578023"/>
            </a:xfrm>
            <a:prstGeom prst="rect">
              <a:avLst/>
            </a:prstGeom>
          </p:spPr>
        </p:pic>
        <p:pic>
          <p:nvPicPr>
            <p:cNvPr id="117" name="Picture 20" descr="Resultado de imagem para html css javascript"/>
            <p:cNvPicPr>
              <a:picLocks noChangeAspect="1" noChangeArrowheads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6628142" y="4785199"/>
              <a:ext cx="980850" cy="880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8" name="Retângulo 117"/>
          <p:cNvSpPr/>
          <p:nvPr/>
        </p:nvSpPr>
        <p:spPr>
          <a:xfrm>
            <a:off x="9746200" y="4258748"/>
            <a:ext cx="2564148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pt-BR" sz="16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HTML</a:t>
            </a:r>
          </a:p>
          <a:p>
            <a:r>
              <a:rPr lang="pt-BR" sz="160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CSS</a:t>
            </a:r>
          </a:p>
          <a:p>
            <a:r>
              <a:rPr lang="pt-BR" sz="16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JAVASCRIPT</a:t>
            </a:r>
            <a:endParaRPr lang="pt-BR" sz="160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Extra Light" panose="000003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52180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Agrupar 3"/>
          <p:cNvGrpSpPr/>
          <p:nvPr/>
        </p:nvGrpSpPr>
        <p:grpSpPr>
          <a:xfrm>
            <a:off x="0" y="0"/>
            <a:ext cx="12192000" cy="6863907"/>
            <a:chOff x="0" y="0"/>
            <a:chExt cx="12192000" cy="6863907"/>
          </a:xfrm>
        </p:grpSpPr>
        <p:pic>
          <p:nvPicPr>
            <p:cNvPr id="5" name="Picture 22" descr="http://www.correiodoestadoonline.com.br/arquivos/noticias/3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80000"/>
                      </a14:imgEffect>
                      <a14:imgEffect>
                        <a14:brightnessContrast bright="-4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192000" cy="6863907"/>
            </a:xfrm>
            <a:prstGeom prst="rect">
              <a:avLst/>
            </a:prstGeom>
            <a:noFill/>
          </p:spPr>
        </p:pic>
        <p:sp>
          <p:nvSpPr>
            <p:cNvPr id="6" name="Retângulo 5"/>
            <p:cNvSpPr/>
            <p:nvPr/>
          </p:nvSpPr>
          <p:spPr>
            <a:xfrm>
              <a:off x="0" y="5907"/>
              <a:ext cx="12192000" cy="6858000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87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sp>
        <p:nvSpPr>
          <p:cNvPr id="7" name="Retângulo 6"/>
          <p:cNvSpPr/>
          <p:nvPr/>
        </p:nvSpPr>
        <p:spPr>
          <a:xfrm>
            <a:off x="126222" y="198787"/>
            <a:ext cx="9627378" cy="584775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pt-BR" sz="32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FERRAMENTAS DE DESENVOLVIMENTO</a:t>
            </a:r>
            <a:endParaRPr lang="pt-BR" sz="32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6510727C-C843-4D84-A07F-20F37366891D}"/>
              </a:ext>
            </a:extLst>
          </p:cNvPr>
          <p:cNvCxnSpPr/>
          <p:nvPr/>
        </p:nvCxnSpPr>
        <p:spPr>
          <a:xfrm>
            <a:off x="0" y="953059"/>
            <a:ext cx="6325704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Agrupar 17"/>
          <p:cNvGrpSpPr/>
          <p:nvPr/>
        </p:nvGrpSpPr>
        <p:grpSpPr>
          <a:xfrm>
            <a:off x="2555217" y="1989821"/>
            <a:ext cx="7081565" cy="1064663"/>
            <a:chOff x="2484236" y="1459754"/>
            <a:chExt cx="7081565" cy="1064663"/>
          </a:xfrm>
        </p:grpSpPr>
        <p:grpSp>
          <p:nvGrpSpPr>
            <p:cNvPr id="14" name="Agrupar 13"/>
            <p:cNvGrpSpPr/>
            <p:nvPr/>
          </p:nvGrpSpPr>
          <p:grpSpPr>
            <a:xfrm>
              <a:off x="2484236" y="1459754"/>
              <a:ext cx="1055528" cy="1055528"/>
              <a:chOff x="7395056" y="1698354"/>
              <a:chExt cx="1055528" cy="1055528"/>
            </a:xfrm>
          </p:grpSpPr>
          <p:sp>
            <p:nvSpPr>
              <p:cNvPr id="17" name="Elipse 16"/>
              <p:cNvSpPr/>
              <p:nvPr/>
            </p:nvSpPr>
            <p:spPr>
              <a:xfrm>
                <a:off x="7395056" y="1698354"/>
                <a:ext cx="1055528" cy="105552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pic>
            <p:nvPicPr>
              <p:cNvPr id="11" name="Picture 20" descr="Resultado de imagem para html css javascript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566790" y="1957207"/>
                <a:ext cx="712060" cy="6394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0" name="Agrupar 9"/>
            <p:cNvGrpSpPr/>
            <p:nvPr/>
          </p:nvGrpSpPr>
          <p:grpSpPr>
            <a:xfrm>
              <a:off x="4492915" y="1459754"/>
              <a:ext cx="1055528" cy="1055528"/>
              <a:chOff x="4202985" y="1698354"/>
              <a:chExt cx="1055528" cy="1055528"/>
            </a:xfrm>
          </p:grpSpPr>
          <p:sp>
            <p:nvSpPr>
              <p:cNvPr id="13" name="Elipse 12"/>
              <p:cNvSpPr/>
              <p:nvPr/>
            </p:nvSpPr>
            <p:spPr>
              <a:xfrm>
                <a:off x="4202985" y="1698354"/>
                <a:ext cx="1055528" cy="105552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pic>
            <p:nvPicPr>
              <p:cNvPr id="1034" name="Picture 10" descr="Resultado de imagem para bootstrap icon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51781" y="1907844"/>
                <a:ext cx="757936" cy="63654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5" name="Agrupar 14"/>
            <p:cNvGrpSpPr/>
            <p:nvPr/>
          </p:nvGrpSpPr>
          <p:grpSpPr>
            <a:xfrm>
              <a:off x="8510273" y="1459754"/>
              <a:ext cx="1055528" cy="1055528"/>
              <a:chOff x="5931978" y="2016121"/>
              <a:chExt cx="1055528" cy="1055528"/>
            </a:xfrm>
          </p:grpSpPr>
          <p:sp>
            <p:nvSpPr>
              <p:cNvPr id="24" name="Elipse 23"/>
              <p:cNvSpPr/>
              <p:nvPr/>
            </p:nvSpPr>
            <p:spPr>
              <a:xfrm>
                <a:off x="5931978" y="2016121"/>
                <a:ext cx="1055528" cy="105552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pic>
            <p:nvPicPr>
              <p:cNvPr id="25" name="Picture 24" descr="Resultado de imagem para nodejs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11992" y="2185519"/>
                <a:ext cx="698463" cy="69846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6" name="Agrupar 15"/>
            <p:cNvGrpSpPr/>
            <p:nvPr/>
          </p:nvGrpSpPr>
          <p:grpSpPr>
            <a:xfrm>
              <a:off x="6501594" y="1468889"/>
              <a:ext cx="1055528" cy="1055528"/>
              <a:chOff x="2066442" y="1698354"/>
              <a:chExt cx="1055528" cy="1055528"/>
            </a:xfrm>
          </p:grpSpPr>
          <p:sp>
            <p:nvSpPr>
              <p:cNvPr id="21" name="Elipse 20"/>
              <p:cNvSpPr/>
              <p:nvPr/>
            </p:nvSpPr>
            <p:spPr>
              <a:xfrm>
                <a:off x="2066442" y="1698354"/>
                <a:ext cx="1055528" cy="105552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pic>
            <p:nvPicPr>
              <p:cNvPr id="1036" name="Picture 12" descr="Resultado de imagem para jquery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14793" y="1846705"/>
                <a:ext cx="758825" cy="7588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29" name="Colchete Esquerdo 28"/>
          <p:cNvSpPr/>
          <p:nvPr/>
        </p:nvSpPr>
        <p:spPr>
          <a:xfrm rot="5400000" flipH="1">
            <a:off x="5946931" y="142611"/>
            <a:ext cx="312602" cy="6081540"/>
          </a:xfrm>
          <a:prstGeom prst="leftBracket">
            <a:avLst/>
          </a:prstGeom>
          <a:ln w="5715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31" name="Conector reto 30"/>
          <p:cNvCxnSpPr/>
          <p:nvPr/>
        </p:nvCxnSpPr>
        <p:spPr>
          <a:xfrm flipV="1">
            <a:off x="5086487" y="3004562"/>
            <a:ext cx="1" cy="360520"/>
          </a:xfrm>
          <a:prstGeom prst="line">
            <a:avLst/>
          </a:prstGeom>
          <a:ln w="5715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ector reto 43"/>
          <p:cNvCxnSpPr/>
          <p:nvPr/>
        </p:nvCxnSpPr>
        <p:spPr>
          <a:xfrm flipV="1">
            <a:off x="7115243" y="3007883"/>
            <a:ext cx="1" cy="360520"/>
          </a:xfrm>
          <a:prstGeom prst="line">
            <a:avLst/>
          </a:prstGeom>
          <a:ln w="5715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reto 45"/>
          <p:cNvCxnSpPr/>
          <p:nvPr/>
        </p:nvCxnSpPr>
        <p:spPr>
          <a:xfrm flipV="1">
            <a:off x="6096000" y="3328820"/>
            <a:ext cx="7232" cy="382242"/>
          </a:xfrm>
          <a:prstGeom prst="line">
            <a:avLst/>
          </a:prstGeom>
          <a:ln w="5715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tângulo 47"/>
          <p:cNvSpPr/>
          <p:nvPr/>
        </p:nvSpPr>
        <p:spPr>
          <a:xfrm>
            <a:off x="4334607" y="1609230"/>
            <a:ext cx="1503759" cy="369332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BOOTSTRAP</a:t>
            </a:r>
            <a:endParaRPr lang="pt-BR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Extra Light" panose="00000300000000000000" pitchFamily="50" charset="0"/>
            </a:endParaRPr>
          </a:p>
        </p:txBody>
      </p:sp>
      <p:sp>
        <p:nvSpPr>
          <p:cNvPr id="49" name="Retângulo 48"/>
          <p:cNvSpPr/>
          <p:nvPr/>
        </p:nvSpPr>
        <p:spPr>
          <a:xfrm>
            <a:off x="6348458" y="1609230"/>
            <a:ext cx="1503759" cy="369332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JQUERY</a:t>
            </a:r>
            <a:endParaRPr lang="pt-BR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Extra Light" panose="00000300000000000000" pitchFamily="50" charset="0"/>
            </a:endParaRPr>
          </a:p>
        </p:txBody>
      </p:sp>
      <p:sp>
        <p:nvSpPr>
          <p:cNvPr id="50" name="Retângulo 49"/>
          <p:cNvSpPr/>
          <p:nvPr/>
        </p:nvSpPr>
        <p:spPr>
          <a:xfrm>
            <a:off x="8357138" y="1609230"/>
            <a:ext cx="1503759" cy="369332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NODEJS</a:t>
            </a:r>
            <a:endParaRPr lang="pt-BR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Extra Light" panose="00000300000000000000" pitchFamily="50" charset="0"/>
            </a:endParaRPr>
          </a:p>
        </p:txBody>
      </p:sp>
      <p:sp>
        <p:nvSpPr>
          <p:cNvPr id="51" name="Retângulo 50"/>
          <p:cNvSpPr/>
          <p:nvPr/>
        </p:nvSpPr>
        <p:spPr>
          <a:xfrm>
            <a:off x="1074396" y="2046785"/>
            <a:ext cx="1503759" cy="923330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pt-BR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HTML</a:t>
            </a:r>
          </a:p>
          <a:p>
            <a:pPr algn="r"/>
            <a:r>
              <a:rPr lang="pt-BR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CSS</a:t>
            </a:r>
          </a:p>
          <a:p>
            <a:pPr algn="r"/>
            <a:r>
              <a:rPr lang="pt-BR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JAVASCRIPT</a:t>
            </a:r>
          </a:p>
        </p:txBody>
      </p:sp>
      <p:grpSp>
        <p:nvGrpSpPr>
          <p:cNvPr id="40" name="Agrupar 39"/>
          <p:cNvGrpSpPr/>
          <p:nvPr/>
        </p:nvGrpSpPr>
        <p:grpSpPr>
          <a:xfrm>
            <a:off x="5575468" y="3639781"/>
            <a:ext cx="1055528" cy="1055528"/>
            <a:chOff x="6096000" y="5320219"/>
            <a:chExt cx="1055528" cy="1055528"/>
          </a:xfrm>
        </p:grpSpPr>
        <p:sp>
          <p:nvSpPr>
            <p:cNvPr id="23" name="Elipse 22"/>
            <p:cNvSpPr/>
            <p:nvPr/>
          </p:nvSpPr>
          <p:spPr>
            <a:xfrm>
              <a:off x="6096000" y="5320219"/>
              <a:ext cx="1055528" cy="1055528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299BC6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1038" name="Picture 14" descr="Resultado de imagem para visual studio code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17289" y="5542785"/>
              <a:ext cx="612950" cy="6103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9" name="Retângulo 58"/>
          <p:cNvSpPr/>
          <p:nvPr/>
        </p:nvSpPr>
        <p:spPr>
          <a:xfrm>
            <a:off x="5148049" y="4715930"/>
            <a:ext cx="1945524" cy="707886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VISUAL STUDIO CODE</a:t>
            </a:r>
            <a:endParaRPr lang="pt-BR" sz="20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sp>
        <p:nvSpPr>
          <p:cNvPr id="60" name="Retângulo 59"/>
          <p:cNvSpPr/>
          <p:nvPr/>
        </p:nvSpPr>
        <p:spPr>
          <a:xfrm>
            <a:off x="2343700" y="5443417"/>
            <a:ext cx="1945524" cy="707886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MICROSOFT AZURE</a:t>
            </a:r>
            <a:endParaRPr lang="pt-BR" sz="20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sp>
        <p:nvSpPr>
          <p:cNvPr id="66" name="Retângulo 65"/>
          <p:cNvSpPr/>
          <p:nvPr/>
        </p:nvSpPr>
        <p:spPr>
          <a:xfrm>
            <a:off x="7875435" y="5443417"/>
            <a:ext cx="1945524" cy="400110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ARDUINO</a:t>
            </a:r>
            <a:endParaRPr lang="pt-BR" sz="20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cxnSp>
        <p:nvCxnSpPr>
          <p:cNvPr id="71" name="Conector reto 70"/>
          <p:cNvCxnSpPr>
            <a:endCxn id="54" idx="2"/>
          </p:cNvCxnSpPr>
          <p:nvPr/>
        </p:nvCxnSpPr>
        <p:spPr>
          <a:xfrm>
            <a:off x="9391599" y="4882263"/>
            <a:ext cx="939450" cy="5496"/>
          </a:xfrm>
          <a:prstGeom prst="line">
            <a:avLst/>
          </a:prstGeom>
          <a:ln w="5715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ector reto 71"/>
          <p:cNvCxnSpPr>
            <a:stCxn id="67" idx="6"/>
            <a:endCxn id="57" idx="2"/>
          </p:cNvCxnSpPr>
          <p:nvPr/>
        </p:nvCxnSpPr>
        <p:spPr>
          <a:xfrm flipV="1">
            <a:off x="1835548" y="4874614"/>
            <a:ext cx="954453" cy="7923"/>
          </a:xfrm>
          <a:prstGeom prst="line">
            <a:avLst/>
          </a:prstGeom>
          <a:ln w="5715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Agrupar 40"/>
          <p:cNvGrpSpPr/>
          <p:nvPr/>
        </p:nvGrpSpPr>
        <p:grpSpPr>
          <a:xfrm>
            <a:off x="2790001" y="4346850"/>
            <a:ext cx="1055528" cy="1055528"/>
            <a:chOff x="254672" y="4204405"/>
            <a:chExt cx="1055528" cy="1055528"/>
          </a:xfrm>
        </p:grpSpPr>
        <p:sp>
          <p:nvSpPr>
            <p:cNvPr id="57" name="Elipse 56"/>
            <p:cNvSpPr/>
            <p:nvPr/>
          </p:nvSpPr>
          <p:spPr>
            <a:xfrm>
              <a:off x="254672" y="4204405"/>
              <a:ext cx="1055528" cy="1055528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299BC6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56" name="Picture 4" descr="Resultado de imagem para azure logo"/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1876"/>
            <a:stretch/>
          </p:blipFill>
          <p:spPr bwMode="auto">
            <a:xfrm>
              <a:off x="438388" y="4427084"/>
              <a:ext cx="688095" cy="5217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2" name="Agrupar 61"/>
          <p:cNvGrpSpPr/>
          <p:nvPr/>
        </p:nvGrpSpPr>
        <p:grpSpPr>
          <a:xfrm>
            <a:off x="8336071" y="4354499"/>
            <a:ext cx="1055528" cy="1055528"/>
            <a:chOff x="3086652" y="1482407"/>
            <a:chExt cx="1055528" cy="1055528"/>
          </a:xfrm>
        </p:grpSpPr>
        <p:sp>
          <p:nvSpPr>
            <p:cNvPr id="63" name="Elipse 62"/>
            <p:cNvSpPr/>
            <p:nvPr/>
          </p:nvSpPr>
          <p:spPr>
            <a:xfrm>
              <a:off x="3086652" y="1482407"/>
              <a:ext cx="1055528" cy="1055528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299BC6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64" name="Picture 8" descr="Resultado de imagem para ARDUINO LOGO"/>
            <p:cNvPicPr>
              <a:picLocks noChangeAspect="1" noChangeArrowheads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986" t="9633" r="18680" b="8700"/>
            <a:stretch/>
          </p:blipFill>
          <p:spPr bwMode="auto">
            <a:xfrm>
              <a:off x="3199734" y="1742810"/>
              <a:ext cx="829364" cy="5347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8" name="Retângulo 77"/>
          <p:cNvSpPr/>
          <p:nvPr/>
        </p:nvSpPr>
        <p:spPr>
          <a:xfrm>
            <a:off x="442825" y="3967590"/>
            <a:ext cx="1787797" cy="369332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SQL SERVER</a:t>
            </a:r>
            <a:endParaRPr lang="pt-BR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Extra Light" panose="00000300000000000000" pitchFamily="50" charset="0"/>
            </a:endParaRPr>
          </a:p>
        </p:txBody>
      </p:sp>
      <p:sp>
        <p:nvSpPr>
          <p:cNvPr id="83" name="Retângulo 82"/>
          <p:cNvSpPr/>
          <p:nvPr/>
        </p:nvSpPr>
        <p:spPr>
          <a:xfrm>
            <a:off x="10497664" y="4004008"/>
            <a:ext cx="714112" cy="369332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b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C++</a:t>
            </a:r>
            <a:endParaRPr lang="pt-BR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Extra Light" panose="00000300000000000000" pitchFamily="50" charset="0"/>
            </a:endParaRPr>
          </a:p>
        </p:txBody>
      </p:sp>
      <p:grpSp>
        <p:nvGrpSpPr>
          <p:cNvPr id="2" name="Agrupar 1"/>
          <p:cNvGrpSpPr/>
          <p:nvPr/>
        </p:nvGrpSpPr>
        <p:grpSpPr>
          <a:xfrm>
            <a:off x="10331049" y="4359995"/>
            <a:ext cx="1055528" cy="1055528"/>
            <a:chOff x="10331049" y="4359995"/>
            <a:chExt cx="1055528" cy="1055528"/>
          </a:xfrm>
        </p:grpSpPr>
        <p:sp>
          <p:nvSpPr>
            <p:cNvPr id="54" name="Elipse 53"/>
            <p:cNvSpPr/>
            <p:nvPr/>
          </p:nvSpPr>
          <p:spPr>
            <a:xfrm>
              <a:off x="10331049" y="4359995"/>
              <a:ext cx="1055528" cy="105552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1026" name="Picture 2" descr="Resultado de imagem para C++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87902" y="4582311"/>
              <a:ext cx="533636" cy="5999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" name="Agrupar 2"/>
          <p:cNvGrpSpPr/>
          <p:nvPr/>
        </p:nvGrpSpPr>
        <p:grpSpPr>
          <a:xfrm>
            <a:off x="780020" y="4354773"/>
            <a:ext cx="1055528" cy="1055528"/>
            <a:chOff x="780020" y="4354773"/>
            <a:chExt cx="1055528" cy="1055528"/>
          </a:xfrm>
        </p:grpSpPr>
        <p:sp>
          <p:nvSpPr>
            <p:cNvPr id="67" name="Elipse 66"/>
            <p:cNvSpPr/>
            <p:nvPr/>
          </p:nvSpPr>
          <p:spPr>
            <a:xfrm>
              <a:off x="780020" y="4354773"/>
              <a:ext cx="1055528" cy="1055528"/>
            </a:xfrm>
            <a:prstGeom prst="ellipse">
              <a:avLst/>
            </a:prstGeom>
            <a:solidFill>
              <a:schemeClr val="bg1"/>
            </a:solidFill>
            <a:ln w="762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53" name="Picture 2" descr="Resultado de imagem para sql server">
              <a:extLst>
                <a:ext uri="{FF2B5EF4-FFF2-40B4-BE49-F238E27FC236}">
                  <a16:creationId xmlns:a16="http://schemas.microsoft.com/office/drawing/2014/main" id="{943A6CF3-2BD6-4D80-9474-919A5A5BAB5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750" t="10289" r="3355" b="4329"/>
            <a:stretch/>
          </p:blipFill>
          <p:spPr bwMode="auto">
            <a:xfrm>
              <a:off x="919031" y="4543896"/>
              <a:ext cx="769491" cy="638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7615039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Agrupar 3"/>
          <p:cNvGrpSpPr/>
          <p:nvPr/>
        </p:nvGrpSpPr>
        <p:grpSpPr>
          <a:xfrm>
            <a:off x="0" y="-5907"/>
            <a:ext cx="12192000" cy="6863907"/>
            <a:chOff x="0" y="0"/>
            <a:chExt cx="12192000" cy="6863907"/>
          </a:xfrm>
        </p:grpSpPr>
        <p:pic>
          <p:nvPicPr>
            <p:cNvPr id="5" name="Picture 22" descr="http://www.correiodoestadoonline.com.br/arquivos/noticias/3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80000"/>
                      </a14:imgEffect>
                      <a14:imgEffect>
                        <a14:brightnessContrast bright="-4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192000" cy="6863907"/>
            </a:xfrm>
            <a:prstGeom prst="rect">
              <a:avLst/>
            </a:prstGeom>
            <a:noFill/>
          </p:spPr>
        </p:pic>
        <p:sp>
          <p:nvSpPr>
            <p:cNvPr id="6" name="Retângulo 5"/>
            <p:cNvSpPr/>
            <p:nvPr/>
          </p:nvSpPr>
          <p:spPr>
            <a:xfrm>
              <a:off x="0" y="5907"/>
              <a:ext cx="12192000" cy="6858000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87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sp>
        <p:nvSpPr>
          <p:cNvPr id="11" name="Retângulo 10"/>
          <p:cNvSpPr/>
          <p:nvPr/>
        </p:nvSpPr>
        <p:spPr>
          <a:xfrm>
            <a:off x="126222" y="198787"/>
            <a:ext cx="9627378" cy="584775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pt-BR" sz="32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RESPONSIVO</a:t>
            </a:r>
            <a:endParaRPr lang="pt-BR" sz="32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6510727C-C843-4D84-A07F-20F37366891D}"/>
              </a:ext>
            </a:extLst>
          </p:cNvPr>
          <p:cNvCxnSpPr/>
          <p:nvPr/>
        </p:nvCxnSpPr>
        <p:spPr>
          <a:xfrm>
            <a:off x="0" y="953059"/>
            <a:ext cx="6325704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Agrupar 7">
            <a:extLst>
              <a:ext uri="{FF2B5EF4-FFF2-40B4-BE49-F238E27FC236}">
                <a16:creationId xmlns:a16="http://schemas.microsoft.com/office/drawing/2014/main" id="{153C3B9E-A4D1-44C4-8606-47C0B0C7C645}"/>
              </a:ext>
            </a:extLst>
          </p:cNvPr>
          <p:cNvGrpSpPr/>
          <p:nvPr/>
        </p:nvGrpSpPr>
        <p:grpSpPr>
          <a:xfrm>
            <a:off x="2997752" y="1577931"/>
            <a:ext cx="5769106" cy="4485699"/>
            <a:chOff x="2997752" y="1577931"/>
            <a:chExt cx="5769106" cy="4485699"/>
          </a:xfrm>
        </p:grpSpPr>
        <p:pic>
          <p:nvPicPr>
            <p:cNvPr id="2054" name="Picture 6" descr="Resultado de imagem para MONITOR VECTOR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97752" y="1577931"/>
              <a:ext cx="5769106" cy="4485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" name="Imagem 1">
              <a:extLst>
                <a:ext uri="{FF2B5EF4-FFF2-40B4-BE49-F238E27FC236}">
                  <a16:creationId xmlns:a16="http://schemas.microsoft.com/office/drawing/2014/main" id="{9C31B254-0017-4F74-8459-F8999F97929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-7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207848" y="1818167"/>
              <a:ext cx="5351361" cy="2604977"/>
            </a:xfrm>
            <a:prstGeom prst="rect">
              <a:avLst/>
            </a:prstGeom>
          </p:spPr>
        </p:pic>
      </p:grpSp>
      <p:grpSp>
        <p:nvGrpSpPr>
          <p:cNvPr id="9" name="Agrupar 8">
            <a:extLst>
              <a:ext uri="{FF2B5EF4-FFF2-40B4-BE49-F238E27FC236}">
                <a16:creationId xmlns:a16="http://schemas.microsoft.com/office/drawing/2014/main" id="{34F71602-B395-44B6-8887-E14CAEF64ADB}"/>
              </a:ext>
            </a:extLst>
          </p:cNvPr>
          <p:cNvGrpSpPr/>
          <p:nvPr/>
        </p:nvGrpSpPr>
        <p:grpSpPr>
          <a:xfrm>
            <a:off x="7534960" y="2912193"/>
            <a:ext cx="2467074" cy="3275839"/>
            <a:chOff x="7534960" y="2912193"/>
            <a:chExt cx="2467074" cy="3275839"/>
          </a:xfrm>
        </p:grpSpPr>
        <p:pic>
          <p:nvPicPr>
            <p:cNvPr id="2056" name="Picture 8" descr="Resultado de imagem para TABLET VECTOR"/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150" t="5208" r="16628" b="5533"/>
            <a:stretch/>
          </p:blipFill>
          <p:spPr bwMode="auto">
            <a:xfrm>
              <a:off x="7534960" y="2912193"/>
              <a:ext cx="2467074" cy="32758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" name="Imagem 2">
              <a:extLst>
                <a:ext uri="{FF2B5EF4-FFF2-40B4-BE49-F238E27FC236}">
                  <a16:creationId xmlns:a16="http://schemas.microsoft.com/office/drawing/2014/main" id="{BC04278F-2736-403F-AF79-4AA72B6EAE7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-6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697971" y="3170848"/>
              <a:ext cx="2158409" cy="2746862"/>
            </a:xfrm>
            <a:prstGeom prst="rect">
              <a:avLst/>
            </a:prstGeom>
          </p:spPr>
        </p:pic>
      </p:grp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147FD79B-9A67-4EFD-8CD7-15E488ACC61D}"/>
              </a:ext>
            </a:extLst>
          </p:cNvPr>
          <p:cNvGrpSpPr/>
          <p:nvPr/>
        </p:nvGrpSpPr>
        <p:grpSpPr>
          <a:xfrm>
            <a:off x="2633244" y="4025899"/>
            <a:ext cx="1038599" cy="2170461"/>
            <a:chOff x="2633244" y="4025899"/>
            <a:chExt cx="1038599" cy="2170461"/>
          </a:xfrm>
        </p:grpSpPr>
        <p:pic>
          <p:nvPicPr>
            <p:cNvPr id="2058" name="Picture 10" descr="Resultado de imagem para IPHONE VECTOR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33244" y="4025899"/>
              <a:ext cx="1038599" cy="21704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Imagem 6">
              <a:extLst>
                <a:ext uri="{FF2B5EF4-FFF2-40B4-BE49-F238E27FC236}">
                  <a16:creationId xmlns:a16="http://schemas.microsoft.com/office/drawing/2014/main" id="{DE51EA2D-37A4-4C65-9FE2-EE7FE9A8A7B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rightnessContrast bright="-9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84773" y="4282105"/>
              <a:ext cx="934727" cy="1655394"/>
            </a:xfrm>
            <a:prstGeom prst="rect">
              <a:avLst/>
            </a:prstGeom>
          </p:spPr>
        </p:pic>
      </p:grpSp>
      <p:pic>
        <p:nvPicPr>
          <p:cNvPr id="17" name="Picture 10" descr="Resultado de imagem para bootstrap icon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1564" y="196393"/>
            <a:ext cx="757936" cy="636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86781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2" descr="http://www.correiodoestadoonline.com.br/arquivos/noticias/3.pn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80000"/>
                    </a14:imgEffect>
                    <a14:imgEffect>
                      <a14:brightnessContrast bright="-4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3907"/>
          </a:xfrm>
          <a:prstGeom prst="rect">
            <a:avLst/>
          </a:prstGeom>
          <a:noFill/>
        </p:spPr>
      </p:pic>
      <p:sp>
        <p:nvSpPr>
          <p:cNvPr id="8" name="Retângulo 7"/>
          <p:cNvSpPr/>
          <p:nvPr/>
        </p:nvSpPr>
        <p:spPr>
          <a:xfrm>
            <a:off x="0" y="0"/>
            <a:ext cx="12192000" cy="6863907"/>
          </a:xfrm>
          <a:prstGeom prst="rect">
            <a:avLst/>
          </a:prstGeom>
          <a:solidFill>
            <a:schemeClr val="tx1">
              <a:alpha val="1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1" name="Elipse 20"/>
          <p:cNvSpPr/>
          <p:nvPr/>
        </p:nvSpPr>
        <p:spPr>
          <a:xfrm>
            <a:off x="3919022" y="577039"/>
            <a:ext cx="4353952" cy="435395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20" t="62755" r="13058" b="8894"/>
          <a:stretch/>
        </p:blipFill>
        <p:spPr>
          <a:xfrm>
            <a:off x="4603748" y="3066346"/>
            <a:ext cx="2990852" cy="725624"/>
          </a:xfrm>
          <a:prstGeom prst="rect">
            <a:avLst/>
          </a:prstGeom>
        </p:spPr>
      </p:pic>
      <p:sp>
        <p:nvSpPr>
          <p:cNvPr id="15" name="Retângulo 14"/>
          <p:cNvSpPr/>
          <p:nvPr/>
        </p:nvSpPr>
        <p:spPr>
          <a:xfrm>
            <a:off x="2921943" y="5261869"/>
            <a:ext cx="6348109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36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DEMONSTRAÇÃO</a:t>
            </a:r>
            <a:endParaRPr lang="pt-BR" sz="36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pic>
        <p:nvPicPr>
          <p:cNvPr id="22" name="Imagem 2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506"/>
          <a:stretch/>
        </p:blipFill>
        <p:spPr>
          <a:xfrm>
            <a:off x="4854092" y="1520107"/>
            <a:ext cx="2483812" cy="1493444"/>
          </a:xfrm>
          <a:prstGeom prst="rect">
            <a:avLst/>
          </a:prstGeom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6510727C-C843-4D84-A07F-20F37366891D}"/>
              </a:ext>
            </a:extLst>
          </p:cNvPr>
          <p:cNvCxnSpPr/>
          <p:nvPr/>
        </p:nvCxnSpPr>
        <p:spPr>
          <a:xfrm>
            <a:off x="5433530" y="5170077"/>
            <a:ext cx="13038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tângulo 11"/>
          <p:cNvSpPr/>
          <p:nvPr/>
        </p:nvSpPr>
        <p:spPr>
          <a:xfrm>
            <a:off x="1200047" y="5908198"/>
            <a:ext cx="9485361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3600" b="1" dirty="0">
                <a:ln w="0"/>
                <a:solidFill>
                  <a:srgbClr val="7BC1DB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insensorweb.azurewebsites.net</a:t>
            </a:r>
            <a:endParaRPr lang="pt-BR" sz="3600" b="1" cap="none" spc="0" dirty="0">
              <a:ln w="0"/>
              <a:solidFill>
                <a:srgbClr val="7BC1DB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sp>
        <p:nvSpPr>
          <p:cNvPr id="16" name="Retângulo 15"/>
          <p:cNvSpPr/>
          <p:nvPr/>
        </p:nvSpPr>
        <p:spPr>
          <a:xfrm>
            <a:off x="8371242" y="2276961"/>
            <a:ext cx="3739333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pt-BR" sz="2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banca@banca.com</a:t>
            </a:r>
          </a:p>
          <a:p>
            <a:pPr algn="r"/>
            <a:r>
              <a:rPr lang="pt-BR" sz="2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123</a:t>
            </a:r>
            <a:endParaRPr lang="pt-BR" sz="28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26415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Agrupar 3"/>
          <p:cNvGrpSpPr/>
          <p:nvPr/>
        </p:nvGrpSpPr>
        <p:grpSpPr>
          <a:xfrm>
            <a:off x="0" y="-5907"/>
            <a:ext cx="12192000" cy="6863907"/>
            <a:chOff x="0" y="0"/>
            <a:chExt cx="12192000" cy="6863907"/>
          </a:xfrm>
        </p:grpSpPr>
        <p:pic>
          <p:nvPicPr>
            <p:cNvPr id="5" name="Picture 22" descr="http://www.correiodoestadoonline.com.br/arquivos/noticias/3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80000"/>
                      </a14:imgEffect>
                      <a14:imgEffect>
                        <a14:brightnessContrast bright="-4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192000" cy="6863907"/>
            </a:xfrm>
            <a:prstGeom prst="rect">
              <a:avLst/>
            </a:prstGeom>
            <a:noFill/>
          </p:spPr>
        </p:pic>
        <p:sp>
          <p:nvSpPr>
            <p:cNvPr id="6" name="Retângulo 5"/>
            <p:cNvSpPr/>
            <p:nvPr/>
          </p:nvSpPr>
          <p:spPr>
            <a:xfrm>
              <a:off x="0" y="5907"/>
              <a:ext cx="12192000" cy="6858000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87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sp>
        <p:nvSpPr>
          <p:cNvPr id="11" name="Retângulo 10"/>
          <p:cNvSpPr/>
          <p:nvPr/>
        </p:nvSpPr>
        <p:spPr>
          <a:xfrm>
            <a:off x="126222" y="198787"/>
            <a:ext cx="9627378" cy="584775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pt-BR" sz="32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INSTALAÇÃO</a:t>
            </a:r>
            <a:endParaRPr lang="pt-BR" sz="32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6510727C-C843-4D84-A07F-20F37366891D}"/>
              </a:ext>
            </a:extLst>
          </p:cNvPr>
          <p:cNvCxnSpPr/>
          <p:nvPr/>
        </p:nvCxnSpPr>
        <p:spPr>
          <a:xfrm>
            <a:off x="0" y="953059"/>
            <a:ext cx="6325704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Agrupar 1"/>
          <p:cNvGrpSpPr/>
          <p:nvPr/>
        </p:nvGrpSpPr>
        <p:grpSpPr>
          <a:xfrm>
            <a:off x="249243" y="2033119"/>
            <a:ext cx="4099940" cy="2129096"/>
            <a:chOff x="467479" y="1223871"/>
            <a:chExt cx="6251644" cy="3246474"/>
          </a:xfrm>
        </p:grpSpPr>
        <p:pic>
          <p:nvPicPr>
            <p:cNvPr id="9" name="Imagem 8"/>
            <p:cNvPicPr>
              <a:picLocks noChangeAspect="1"/>
            </p:cNvPicPr>
            <p:nvPr/>
          </p:nvPicPr>
          <p:blipFill rotWithShape="1">
            <a:blip r:embed="rId4"/>
            <a:srcRect t="52359" r="58868" b="957"/>
            <a:stretch/>
          </p:blipFill>
          <p:spPr>
            <a:xfrm>
              <a:off x="4448050" y="2673349"/>
              <a:ext cx="2271073" cy="1676401"/>
            </a:xfrm>
            <a:prstGeom prst="rect">
              <a:avLst/>
            </a:prstGeom>
          </p:spPr>
        </p:pic>
        <p:pic>
          <p:nvPicPr>
            <p:cNvPr id="10" name="Picture 2" descr="Resultado de imagem para ARDUINO UNO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 flipH="1">
              <a:off x="-5965" y="1697315"/>
              <a:ext cx="3246474" cy="22995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2" descr="Resultado de imagem para dht11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0" b="87667" l="0" r="48000">
                          <a14:backgroundMark x1="13333" y1="17333" x2="13333" y2="17333"/>
                          <a14:backgroundMark x1="22667" y1="17000" x2="22667" y2="17000"/>
                          <a14:backgroundMark x1="33667" y1="18333" x2="33667" y2="18333"/>
                          <a14:backgroundMark x1="34000" y1="26667" x2="34000" y2="26667"/>
                          <a14:backgroundMark x1="34000" y1="37333" x2="34000" y2="37333"/>
                          <a14:backgroundMark x1="22667" y1="36333" x2="22667" y2="36333"/>
                          <a14:backgroundMark x1="22667" y1="29667" x2="22667" y2="29667"/>
                          <a14:backgroundMark x1="14333" y1="27333" x2="14333" y2="27333"/>
                          <a14:backgroundMark x1="14000" y1="39333" x2="14000" y2="39333"/>
                          <a14:backgroundMark x1="13333" y1="50000" x2="13333" y2="50000"/>
                          <a14:backgroundMark x1="24333" y1="49000" x2="24333" y2="49000"/>
                          <a14:backgroundMark x1="33000" y1="49000" x2="33000" y2="490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964" r="53068" b="14169"/>
            <a:stretch/>
          </p:blipFill>
          <p:spPr bwMode="auto">
            <a:xfrm>
              <a:off x="4649353" y="1596949"/>
              <a:ext cx="842478" cy="1289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Elipse 13"/>
            <p:cNvSpPr/>
            <p:nvPr/>
          </p:nvSpPr>
          <p:spPr>
            <a:xfrm>
              <a:off x="4769254" y="3114678"/>
              <a:ext cx="76200" cy="7620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050" dirty="0"/>
            </a:p>
          </p:txBody>
        </p:sp>
        <p:pic>
          <p:nvPicPr>
            <p:cNvPr id="15" name="Picture 16" descr="Resultado de imagem para resistor"/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335" t="43802" r="40637" b="42865"/>
            <a:stretch/>
          </p:blipFill>
          <p:spPr bwMode="auto">
            <a:xfrm>
              <a:off x="4730779" y="2907758"/>
              <a:ext cx="302419" cy="1878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Elipse 15"/>
            <p:cNvSpPr/>
            <p:nvPr/>
          </p:nvSpPr>
          <p:spPr>
            <a:xfrm>
              <a:off x="4970817" y="3288140"/>
              <a:ext cx="76200" cy="7620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050" dirty="0"/>
            </a:p>
          </p:txBody>
        </p:sp>
        <p:cxnSp>
          <p:nvCxnSpPr>
            <p:cNvPr id="17" name="Conector reto 16"/>
            <p:cNvCxnSpPr/>
            <p:nvPr/>
          </p:nvCxnSpPr>
          <p:spPr>
            <a:xfrm>
              <a:off x="2622252" y="3152778"/>
              <a:ext cx="2206159" cy="0"/>
            </a:xfrm>
            <a:prstGeom prst="line">
              <a:avLst/>
            </a:prstGeom>
            <a:ln w="57150">
              <a:solidFill>
                <a:srgbClr val="FF212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ector Angulado 17"/>
            <p:cNvCxnSpPr/>
            <p:nvPr/>
          </p:nvCxnSpPr>
          <p:spPr>
            <a:xfrm>
              <a:off x="2620665" y="3368262"/>
              <a:ext cx="2693675" cy="115310"/>
            </a:xfrm>
            <a:prstGeom prst="bentConnector3">
              <a:avLst>
                <a:gd name="adj1" fmla="val 9689"/>
              </a:avLst>
            </a:prstGeom>
            <a:ln w="762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ector Angulado 18"/>
            <p:cNvCxnSpPr/>
            <p:nvPr/>
          </p:nvCxnSpPr>
          <p:spPr>
            <a:xfrm flipV="1">
              <a:off x="2632896" y="3328951"/>
              <a:ext cx="2400302" cy="366750"/>
            </a:xfrm>
            <a:prstGeom prst="bentConnector3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ector Angulado 19"/>
            <p:cNvCxnSpPr/>
            <p:nvPr/>
          </p:nvCxnSpPr>
          <p:spPr>
            <a:xfrm>
              <a:off x="2622252" y="3368443"/>
              <a:ext cx="2693675" cy="115310"/>
            </a:xfrm>
            <a:prstGeom prst="bentConnector3">
              <a:avLst>
                <a:gd name="adj1" fmla="val 9689"/>
              </a:avLst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Elipse 20"/>
            <p:cNvSpPr/>
            <p:nvPr/>
          </p:nvSpPr>
          <p:spPr>
            <a:xfrm>
              <a:off x="5271477" y="3445653"/>
              <a:ext cx="76200" cy="7620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050" dirty="0"/>
            </a:p>
          </p:txBody>
        </p:sp>
        <p:sp>
          <p:nvSpPr>
            <p:cNvPr id="22" name="Retângulo 21"/>
            <p:cNvSpPr/>
            <p:nvPr/>
          </p:nvSpPr>
          <p:spPr>
            <a:xfrm>
              <a:off x="2574381" y="2805238"/>
              <a:ext cx="742892" cy="398906"/>
            </a:xfrm>
            <a:prstGeom prst="rect">
              <a:avLst/>
            </a:prstGeom>
            <a:noFill/>
            <a:effectLst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pt-BR" sz="1100" b="1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Exo 2 Medium" panose="00000600000000000000" pitchFamily="50" charset="0"/>
                </a:rPr>
                <a:t>5V</a:t>
              </a:r>
              <a:endParaRPr lang="pt-BR" sz="11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endParaRPr>
            </a:p>
          </p:txBody>
        </p:sp>
        <p:sp>
          <p:nvSpPr>
            <p:cNvPr id="23" name="Retângulo 22"/>
            <p:cNvSpPr/>
            <p:nvPr/>
          </p:nvSpPr>
          <p:spPr>
            <a:xfrm>
              <a:off x="2824729" y="3124069"/>
              <a:ext cx="742892" cy="398906"/>
            </a:xfrm>
            <a:prstGeom prst="rect">
              <a:avLst/>
            </a:prstGeom>
            <a:noFill/>
            <a:effectLst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pt-BR" sz="1100" b="1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Exo 2 Medium" panose="00000600000000000000" pitchFamily="50" charset="0"/>
                </a:rPr>
                <a:t>GND</a:t>
              </a:r>
              <a:endParaRPr lang="pt-BR" sz="11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endParaRPr>
            </a:p>
          </p:txBody>
        </p:sp>
        <p:sp>
          <p:nvSpPr>
            <p:cNvPr id="24" name="Retângulo 23"/>
            <p:cNvSpPr/>
            <p:nvPr/>
          </p:nvSpPr>
          <p:spPr>
            <a:xfrm>
              <a:off x="2690863" y="3670301"/>
              <a:ext cx="1078187" cy="398906"/>
            </a:xfrm>
            <a:prstGeom prst="rect">
              <a:avLst/>
            </a:prstGeom>
            <a:noFill/>
            <a:effectLst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pt-BR" sz="1100" b="1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Exo 2 Medium" panose="00000600000000000000" pitchFamily="50" charset="0"/>
                </a:rPr>
                <a:t>DADOS</a:t>
              </a:r>
              <a:endParaRPr lang="pt-BR" sz="11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endParaRPr>
            </a:p>
          </p:txBody>
        </p:sp>
      </p:grpSp>
      <p:sp>
        <p:nvSpPr>
          <p:cNvPr id="25" name="Retângulo 24"/>
          <p:cNvSpPr/>
          <p:nvPr/>
        </p:nvSpPr>
        <p:spPr>
          <a:xfrm>
            <a:off x="202591" y="4326119"/>
            <a:ext cx="3140880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pt-BR" sz="16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Conectar o DH11 no </a:t>
            </a:r>
            <a:r>
              <a:rPr lang="pt-BR" sz="1600" b="0" cap="none" spc="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Arduino</a:t>
            </a:r>
            <a:r>
              <a:rPr lang="pt-BR" sz="16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:</a:t>
            </a:r>
            <a:br>
              <a:rPr lang="pt-BR" sz="16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</a:br>
            <a:r>
              <a:rPr lang="pt-BR" sz="16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  <a:sym typeface="Wingdings" panose="05000000000000000000" pitchFamily="2" charset="2"/>
              </a:rPr>
              <a:t>Resistor entre Positivo e Dados</a:t>
            </a:r>
            <a:endParaRPr lang="pt-BR" sz="16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Extra Light" panose="00000300000000000000" pitchFamily="50" charset="0"/>
            </a:endParaRPr>
          </a:p>
          <a:p>
            <a:r>
              <a:rPr lang="pt-BR" sz="16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Positivo </a:t>
            </a:r>
            <a:r>
              <a:rPr lang="pt-BR" sz="16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  <a:sym typeface="Wingdings" panose="05000000000000000000" pitchFamily="2" charset="2"/>
              </a:rPr>
              <a:t></a:t>
            </a:r>
            <a:r>
              <a:rPr lang="pt-BR" sz="16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 5V</a:t>
            </a:r>
          </a:p>
          <a:p>
            <a:r>
              <a:rPr lang="pt-BR" sz="16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Dados </a:t>
            </a:r>
            <a:r>
              <a:rPr lang="pt-BR" sz="16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  <a:sym typeface="Wingdings" panose="05000000000000000000" pitchFamily="2" charset="2"/>
              </a:rPr>
              <a:t> A0</a:t>
            </a:r>
            <a:br>
              <a:rPr lang="pt-BR" sz="16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  <a:sym typeface="Wingdings" panose="05000000000000000000" pitchFamily="2" charset="2"/>
              </a:rPr>
            </a:br>
            <a:r>
              <a:rPr lang="pt-BR" sz="16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  <a:sym typeface="Wingdings" panose="05000000000000000000" pitchFamily="2" charset="2"/>
              </a:rPr>
              <a:t>Negativo  GND</a:t>
            </a:r>
          </a:p>
        </p:txBody>
      </p:sp>
      <p:grpSp>
        <p:nvGrpSpPr>
          <p:cNvPr id="3" name="Agrupar 2"/>
          <p:cNvGrpSpPr/>
          <p:nvPr/>
        </p:nvGrpSpPr>
        <p:grpSpPr>
          <a:xfrm>
            <a:off x="249242" y="1267178"/>
            <a:ext cx="572278" cy="572278"/>
            <a:chOff x="856615" y="1086102"/>
            <a:chExt cx="676318" cy="676318"/>
          </a:xfrm>
        </p:grpSpPr>
        <p:sp>
          <p:nvSpPr>
            <p:cNvPr id="27" name="Elipse 26"/>
            <p:cNvSpPr/>
            <p:nvPr/>
          </p:nvSpPr>
          <p:spPr>
            <a:xfrm>
              <a:off x="856615" y="1086102"/>
              <a:ext cx="676318" cy="67631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00" dirty="0"/>
            </a:p>
          </p:txBody>
        </p:sp>
        <p:sp>
          <p:nvSpPr>
            <p:cNvPr id="26" name="Retângulo 25"/>
            <p:cNvSpPr/>
            <p:nvPr/>
          </p:nvSpPr>
          <p:spPr>
            <a:xfrm>
              <a:off x="1002001" y="1107400"/>
              <a:ext cx="385544" cy="545596"/>
            </a:xfrm>
            <a:prstGeom prst="rect">
              <a:avLst/>
            </a:prstGeom>
            <a:noFill/>
            <a:effectLst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pt-BR" sz="2400" b="1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Exo 2 Medium" panose="00000600000000000000" pitchFamily="50" charset="0"/>
                </a:rPr>
                <a:t>1</a:t>
              </a:r>
              <a:endParaRPr lang="pt-BR" sz="2400" b="1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endParaRPr>
            </a:p>
          </p:txBody>
        </p:sp>
      </p:grpSp>
      <p:grpSp>
        <p:nvGrpSpPr>
          <p:cNvPr id="28" name="Agrupar 27"/>
          <p:cNvGrpSpPr/>
          <p:nvPr/>
        </p:nvGrpSpPr>
        <p:grpSpPr>
          <a:xfrm>
            <a:off x="4488554" y="1267178"/>
            <a:ext cx="572278" cy="572278"/>
            <a:chOff x="856615" y="1086102"/>
            <a:chExt cx="676318" cy="676318"/>
          </a:xfrm>
        </p:grpSpPr>
        <p:sp>
          <p:nvSpPr>
            <p:cNvPr id="29" name="Elipse 28"/>
            <p:cNvSpPr/>
            <p:nvPr/>
          </p:nvSpPr>
          <p:spPr>
            <a:xfrm>
              <a:off x="856615" y="1086102"/>
              <a:ext cx="676318" cy="67631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00" dirty="0"/>
            </a:p>
          </p:txBody>
        </p:sp>
        <p:sp>
          <p:nvSpPr>
            <p:cNvPr id="30" name="Retângulo 29"/>
            <p:cNvSpPr/>
            <p:nvPr/>
          </p:nvSpPr>
          <p:spPr>
            <a:xfrm>
              <a:off x="1002001" y="1107400"/>
              <a:ext cx="385544" cy="545596"/>
            </a:xfrm>
            <a:prstGeom prst="rect">
              <a:avLst/>
            </a:prstGeom>
            <a:noFill/>
            <a:effectLst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pt-BR" sz="2400" b="1" cap="none" spc="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Exo 2 Medium" panose="00000600000000000000" pitchFamily="50" charset="0"/>
                </a:rPr>
                <a:t>2</a:t>
              </a:r>
            </a:p>
          </p:txBody>
        </p:sp>
      </p:grpSp>
      <p:pic>
        <p:nvPicPr>
          <p:cNvPr id="1028" name="Picture 4" descr="Resultado de imagem para computer vector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21154" b="78077" l="21889" r="7855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641" t="19875" r="24063" b="21663"/>
          <a:stretch/>
        </p:blipFill>
        <p:spPr bwMode="auto">
          <a:xfrm>
            <a:off x="5133352" y="1197472"/>
            <a:ext cx="2016349" cy="1302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Retângulo 39"/>
          <p:cNvSpPr/>
          <p:nvPr/>
        </p:nvSpPr>
        <p:spPr>
          <a:xfrm>
            <a:off x="5043794" y="2485433"/>
            <a:ext cx="2560824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pt-BR" sz="16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Conectar o </a:t>
            </a:r>
            <a:r>
              <a:rPr lang="pt-BR" sz="1600" b="0" cap="none" spc="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Arduino</a:t>
            </a:r>
            <a:r>
              <a:rPr lang="pt-BR" sz="16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 no computador via porta USB</a:t>
            </a:r>
            <a:endParaRPr lang="pt-BR" sz="16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Extra Light" panose="00000300000000000000" pitchFamily="50" charset="0"/>
              <a:sym typeface="Wingdings" panose="05000000000000000000" pitchFamily="2" charset="2"/>
            </a:endParaRPr>
          </a:p>
        </p:txBody>
      </p:sp>
      <p:grpSp>
        <p:nvGrpSpPr>
          <p:cNvPr id="41" name="Agrupar 40"/>
          <p:cNvGrpSpPr/>
          <p:nvPr/>
        </p:nvGrpSpPr>
        <p:grpSpPr>
          <a:xfrm>
            <a:off x="8267225" y="1273085"/>
            <a:ext cx="572278" cy="572278"/>
            <a:chOff x="856615" y="1086102"/>
            <a:chExt cx="676318" cy="676318"/>
          </a:xfrm>
        </p:grpSpPr>
        <p:sp>
          <p:nvSpPr>
            <p:cNvPr id="42" name="Elipse 41"/>
            <p:cNvSpPr/>
            <p:nvPr/>
          </p:nvSpPr>
          <p:spPr>
            <a:xfrm>
              <a:off x="856615" y="1086102"/>
              <a:ext cx="676318" cy="67631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00" dirty="0"/>
            </a:p>
          </p:txBody>
        </p:sp>
        <p:sp>
          <p:nvSpPr>
            <p:cNvPr id="43" name="Retângulo 42"/>
            <p:cNvSpPr/>
            <p:nvPr/>
          </p:nvSpPr>
          <p:spPr>
            <a:xfrm>
              <a:off x="1002001" y="1107400"/>
              <a:ext cx="385544" cy="545596"/>
            </a:xfrm>
            <a:prstGeom prst="rect">
              <a:avLst/>
            </a:prstGeom>
            <a:noFill/>
            <a:effectLst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pt-BR" sz="2400" b="1" cap="none" spc="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Exo 2 Medium" panose="00000600000000000000" pitchFamily="50" charset="0"/>
                </a:rPr>
                <a:t>4</a:t>
              </a:r>
            </a:p>
          </p:txBody>
        </p:sp>
      </p:grpSp>
      <p:sp>
        <p:nvSpPr>
          <p:cNvPr id="44" name="Retângulo 43"/>
          <p:cNvSpPr/>
          <p:nvPr/>
        </p:nvSpPr>
        <p:spPr>
          <a:xfrm>
            <a:off x="5043794" y="5029901"/>
            <a:ext cx="3140880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pt-BR" sz="16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  <a:sym typeface="Wingdings" panose="05000000000000000000" pitchFamily="2" charset="2"/>
              </a:rPr>
              <a:t>SHIFT + botão direito do mouse para abrir o </a:t>
            </a:r>
            <a:r>
              <a:rPr lang="pt-BR" sz="1600" b="0" cap="none" spc="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  <a:sym typeface="Wingdings" panose="05000000000000000000" pitchFamily="2" charset="2"/>
              </a:rPr>
              <a:t>PowerShell</a:t>
            </a:r>
            <a:r>
              <a:rPr lang="pt-BR" sz="16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  <a:sym typeface="Wingdings" panose="05000000000000000000" pitchFamily="2" charset="2"/>
              </a:rPr>
              <a:t> na pasta do </a:t>
            </a:r>
            <a:r>
              <a:rPr lang="pt-BR" sz="1600" b="0" cap="none" spc="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  <a:sym typeface="Wingdings" panose="05000000000000000000" pitchFamily="2" charset="2"/>
              </a:rPr>
              <a:t>Arduino</a:t>
            </a:r>
            <a:endParaRPr lang="pt-BR" sz="16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Extra Light" panose="00000300000000000000" pitchFamily="50" charset="0"/>
              <a:sym typeface="Wingdings" panose="05000000000000000000" pitchFamily="2" charset="2"/>
            </a:endParaRPr>
          </a:p>
        </p:txBody>
      </p:sp>
      <p:pic>
        <p:nvPicPr>
          <p:cNvPr id="45" name="Imagem 4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83851" y="3540177"/>
            <a:ext cx="2903676" cy="1422074"/>
          </a:xfrm>
          <a:prstGeom prst="rect">
            <a:avLst/>
          </a:prstGeom>
        </p:spPr>
      </p:pic>
      <p:pic>
        <p:nvPicPr>
          <p:cNvPr id="48" name="Imagem 4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962524" y="1285200"/>
            <a:ext cx="2953926" cy="1219200"/>
          </a:xfrm>
          <a:prstGeom prst="rect">
            <a:avLst/>
          </a:prstGeom>
        </p:spPr>
      </p:pic>
      <p:grpSp>
        <p:nvGrpSpPr>
          <p:cNvPr id="51" name="Agrupar 50"/>
          <p:cNvGrpSpPr/>
          <p:nvPr/>
        </p:nvGrpSpPr>
        <p:grpSpPr>
          <a:xfrm>
            <a:off x="4486864" y="3515071"/>
            <a:ext cx="572278" cy="572278"/>
            <a:chOff x="856615" y="1086102"/>
            <a:chExt cx="676318" cy="676318"/>
          </a:xfrm>
        </p:grpSpPr>
        <p:sp>
          <p:nvSpPr>
            <p:cNvPr id="52" name="Elipse 51"/>
            <p:cNvSpPr/>
            <p:nvPr/>
          </p:nvSpPr>
          <p:spPr>
            <a:xfrm>
              <a:off x="856615" y="1086102"/>
              <a:ext cx="676318" cy="67631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00" dirty="0"/>
            </a:p>
          </p:txBody>
        </p:sp>
        <p:sp>
          <p:nvSpPr>
            <p:cNvPr id="53" name="Retângulo 52"/>
            <p:cNvSpPr/>
            <p:nvPr/>
          </p:nvSpPr>
          <p:spPr>
            <a:xfrm>
              <a:off x="1002001" y="1107400"/>
              <a:ext cx="385544" cy="545596"/>
            </a:xfrm>
            <a:prstGeom prst="rect">
              <a:avLst/>
            </a:prstGeom>
            <a:noFill/>
            <a:effectLst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pt-BR" sz="2400" b="1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Exo 2 Medium" panose="00000600000000000000" pitchFamily="50" charset="0"/>
                </a:rPr>
                <a:t>3</a:t>
              </a:r>
              <a:endParaRPr lang="pt-BR" sz="2400" b="1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endParaRPr>
            </a:p>
          </p:txBody>
        </p:sp>
      </p:grpSp>
      <p:sp>
        <p:nvSpPr>
          <p:cNvPr id="54" name="Retângulo 53"/>
          <p:cNvSpPr/>
          <p:nvPr/>
        </p:nvSpPr>
        <p:spPr>
          <a:xfrm>
            <a:off x="8883536" y="2592084"/>
            <a:ext cx="3140880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pt-BR" sz="16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  <a:sym typeface="Wingdings" panose="05000000000000000000" pitchFamily="2" charset="2"/>
              </a:rPr>
              <a:t>Executar o comando </a:t>
            </a:r>
            <a:r>
              <a:rPr lang="pt-BR" sz="1600" b="0" i="1" cap="none" spc="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  <a:sym typeface="Wingdings" panose="05000000000000000000" pitchFamily="2" charset="2"/>
              </a:rPr>
              <a:t>npm</a:t>
            </a:r>
            <a:r>
              <a:rPr lang="pt-BR" sz="1600" b="0" i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  <a:sym typeface="Wingdings" panose="05000000000000000000" pitchFamily="2" charset="2"/>
              </a:rPr>
              <a:t> </a:t>
            </a:r>
            <a:r>
              <a:rPr lang="pt-BR" sz="1600" b="0" i="1" cap="none" spc="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  <a:sym typeface="Wingdings" panose="05000000000000000000" pitchFamily="2" charset="2"/>
              </a:rPr>
              <a:t>install</a:t>
            </a:r>
            <a:endParaRPr lang="pt-BR" sz="1600" b="0" i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Extra Light" panose="00000300000000000000" pitchFamily="50" charset="0"/>
              <a:sym typeface="Wingdings" panose="05000000000000000000" pitchFamily="2" charset="2"/>
            </a:endParaRPr>
          </a:p>
        </p:txBody>
      </p:sp>
      <p:pic>
        <p:nvPicPr>
          <p:cNvPr id="49" name="Imagem 4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946677" y="3540419"/>
            <a:ext cx="2969773" cy="1227920"/>
          </a:xfrm>
          <a:prstGeom prst="rect">
            <a:avLst/>
          </a:prstGeom>
        </p:spPr>
      </p:pic>
      <p:grpSp>
        <p:nvGrpSpPr>
          <p:cNvPr id="62" name="Agrupar 61"/>
          <p:cNvGrpSpPr/>
          <p:nvPr/>
        </p:nvGrpSpPr>
        <p:grpSpPr>
          <a:xfrm>
            <a:off x="8267225" y="3515604"/>
            <a:ext cx="572278" cy="572278"/>
            <a:chOff x="856615" y="1086102"/>
            <a:chExt cx="676318" cy="676318"/>
          </a:xfrm>
        </p:grpSpPr>
        <p:sp>
          <p:nvSpPr>
            <p:cNvPr id="63" name="Elipse 62"/>
            <p:cNvSpPr/>
            <p:nvPr/>
          </p:nvSpPr>
          <p:spPr>
            <a:xfrm>
              <a:off x="856615" y="1086102"/>
              <a:ext cx="676318" cy="67631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00" dirty="0"/>
            </a:p>
          </p:txBody>
        </p:sp>
        <p:sp>
          <p:nvSpPr>
            <p:cNvPr id="64" name="Retângulo 63"/>
            <p:cNvSpPr/>
            <p:nvPr/>
          </p:nvSpPr>
          <p:spPr>
            <a:xfrm>
              <a:off x="1002001" y="1107400"/>
              <a:ext cx="385544" cy="545596"/>
            </a:xfrm>
            <a:prstGeom prst="rect">
              <a:avLst/>
            </a:prstGeom>
            <a:noFill/>
            <a:effectLst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pt-BR" sz="2400" b="1" cap="none" spc="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Exo 2 Medium" panose="00000600000000000000" pitchFamily="50" charset="0"/>
                </a:rPr>
                <a:t>5</a:t>
              </a:r>
            </a:p>
          </p:txBody>
        </p:sp>
      </p:grpSp>
      <p:sp>
        <p:nvSpPr>
          <p:cNvPr id="65" name="Retângulo 64"/>
          <p:cNvSpPr/>
          <p:nvPr/>
        </p:nvSpPr>
        <p:spPr>
          <a:xfrm>
            <a:off x="8883536" y="4818561"/>
            <a:ext cx="3140880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pt-BR" sz="16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  <a:sym typeface="Wingdings" panose="05000000000000000000" pitchFamily="2" charset="2"/>
              </a:rPr>
              <a:t>Executar o comando </a:t>
            </a:r>
            <a:r>
              <a:rPr lang="pt-BR" sz="1600" b="0" i="1" cap="none" spc="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  <a:sym typeface="Wingdings" panose="05000000000000000000" pitchFamily="2" charset="2"/>
              </a:rPr>
              <a:t>npm</a:t>
            </a:r>
            <a:r>
              <a:rPr lang="pt-BR" sz="1600" b="0" i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  <a:sym typeface="Wingdings" panose="05000000000000000000" pitchFamily="2" charset="2"/>
              </a:rPr>
              <a:t> start</a:t>
            </a:r>
            <a:endParaRPr lang="pt-BR" sz="16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Extra Light" panose="00000300000000000000" pitchFamily="50" charset="0"/>
              <a:sym typeface="Wingdings" panose="05000000000000000000" pitchFamily="2" charset="2"/>
            </a:endParaRPr>
          </a:p>
        </p:txBody>
      </p:sp>
      <p:grpSp>
        <p:nvGrpSpPr>
          <p:cNvPr id="66" name="Agrupar 65"/>
          <p:cNvGrpSpPr/>
          <p:nvPr/>
        </p:nvGrpSpPr>
        <p:grpSpPr>
          <a:xfrm>
            <a:off x="8267225" y="5649558"/>
            <a:ext cx="572278" cy="572278"/>
            <a:chOff x="856615" y="1086102"/>
            <a:chExt cx="676318" cy="676318"/>
          </a:xfrm>
        </p:grpSpPr>
        <p:sp>
          <p:nvSpPr>
            <p:cNvPr id="67" name="Elipse 66"/>
            <p:cNvSpPr/>
            <p:nvPr/>
          </p:nvSpPr>
          <p:spPr>
            <a:xfrm>
              <a:off x="856615" y="1086102"/>
              <a:ext cx="676318" cy="67631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00" dirty="0"/>
            </a:p>
          </p:txBody>
        </p:sp>
        <p:sp>
          <p:nvSpPr>
            <p:cNvPr id="68" name="Retângulo 67"/>
            <p:cNvSpPr/>
            <p:nvPr/>
          </p:nvSpPr>
          <p:spPr>
            <a:xfrm>
              <a:off x="1002001" y="1107400"/>
              <a:ext cx="385544" cy="545596"/>
            </a:xfrm>
            <a:prstGeom prst="rect">
              <a:avLst/>
            </a:prstGeom>
            <a:noFill/>
            <a:effectLst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pt-BR" sz="2400" b="1" cap="none" spc="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Exo 2 Medium" panose="00000600000000000000" pitchFamily="50" charset="0"/>
                </a:rPr>
                <a:t>6</a:t>
              </a:r>
            </a:p>
          </p:txBody>
        </p:sp>
      </p:grpSp>
      <p:sp>
        <p:nvSpPr>
          <p:cNvPr id="69" name="Retângulo 68"/>
          <p:cNvSpPr/>
          <p:nvPr/>
        </p:nvSpPr>
        <p:spPr>
          <a:xfrm>
            <a:off x="8839502" y="5649728"/>
            <a:ext cx="3140880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pt-BR" sz="16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  <a:sym typeface="Wingdings" panose="05000000000000000000" pitchFamily="2" charset="2"/>
              </a:rPr>
              <a:t>Acesse </a:t>
            </a:r>
            <a:r>
              <a:rPr lang="pt-BR" sz="16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  <a:sym typeface="Wingdings" panose="05000000000000000000" pitchFamily="2" charset="2"/>
              </a:rPr>
              <a:t>o sistema em </a:t>
            </a:r>
            <a:r>
              <a:rPr lang="pt-BR" sz="1600" dirty="0">
                <a:ln w="0"/>
                <a:solidFill>
                  <a:srgbClr val="00B0F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  <a:sym typeface="Wingdings" panose="05000000000000000000" pitchFamily="2" charset="2"/>
              </a:rPr>
              <a:t>insensorweb.azurewebsites.net</a:t>
            </a:r>
            <a:endParaRPr lang="pt-BR" sz="1600" b="0" cap="none" spc="0" dirty="0">
              <a:ln w="0"/>
              <a:solidFill>
                <a:srgbClr val="00B0F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Extra Light" panose="00000300000000000000" pitchFamily="50" charset="0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4161251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tângulo 8"/>
          <p:cNvSpPr/>
          <p:nvPr/>
        </p:nvSpPr>
        <p:spPr>
          <a:xfrm>
            <a:off x="0" y="0"/>
            <a:ext cx="12192000" cy="6863907"/>
          </a:xfrm>
          <a:prstGeom prst="rect">
            <a:avLst/>
          </a:prstGeom>
          <a:solidFill>
            <a:schemeClr val="tx1"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8" name="Retângulo 7"/>
          <p:cNvSpPr/>
          <p:nvPr/>
        </p:nvSpPr>
        <p:spPr>
          <a:xfrm>
            <a:off x="0" y="-5907"/>
            <a:ext cx="12192000" cy="6863907"/>
          </a:xfrm>
          <a:prstGeom prst="rect">
            <a:avLst/>
          </a:prstGeom>
          <a:solidFill>
            <a:schemeClr val="tx1">
              <a:alpha val="1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5" name="Retângulo 14"/>
          <p:cNvSpPr/>
          <p:nvPr/>
        </p:nvSpPr>
        <p:spPr>
          <a:xfrm>
            <a:off x="2921943" y="5261869"/>
            <a:ext cx="6348109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4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Light" panose="00000400000000000000" pitchFamily="2" charset="0"/>
              </a:rPr>
              <a:t>SISTEMA MEDIDOR DE TEMPERATURA E</a:t>
            </a:r>
          </a:p>
          <a:p>
            <a:pPr algn="ctr"/>
            <a:r>
              <a:rPr lang="pt-BR" sz="24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Light" panose="00000400000000000000" pitchFamily="2" charset="0"/>
              </a:rPr>
              <a:t>UMIDADE COM ARDUÍNO</a:t>
            </a:r>
            <a:endParaRPr lang="pt-BR" sz="24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Light" panose="00000400000000000000" pitchFamily="2" charset="0"/>
            </a:endParaRPr>
          </a:p>
        </p:txBody>
      </p: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6510727C-C843-4D84-A07F-20F37366891D}"/>
              </a:ext>
            </a:extLst>
          </p:cNvPr>
          <p:cNvCxnSpPr/>
          <p:nvPr/>
        </p:nvCxnSpPr>
        <p:spPr>
          <a:xfrm>
            <a:off x="5433530" y="5170077"/>
            <a:ext cx="13038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Agrupar 11"/>
          <p:cNvGrpSpPr/>
          <p:nvPr/>
        </p:nvGrpSpPr>
        <p:grpSpPr>
          <a:xfrm>
            <a:off x="3919022" y="577039"/>
            <a:ext cx="4353952" cy="4353952"/>
            <a:chOff x="3919022" y="577039"/>
            <a:chExt cx="4353952" cy="4353952"/>
          </a:xfrm>
        </p:grpSpPr>
        <p:sp>
          <p:nvSpPr>
            <p:cNvPr id="21" name="Elipse 20"/>
            <p:cNvSpPr/>
            <p:nvPr/>
          </p:nvSpPr>
          <p:spPr>
            <a:xfrm>
              <a:off x="3919022" y="577039"/>
              <a:ext cx="4353952" cy="43539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1026" name="Picture 2" descr="Resultado de imagem para ARDUINO UNO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23342" y="1739014"/>
              <a:ext cx="2145309" cy="15195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Resultado de imagem para thermometer icon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41294" y="2143980"/>
              <a:ext cx="1987223" cy="19872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Imagem 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84597" y="2173797"/>
              <a:ext cx="1960359" cy="196035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362908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Agrupar 3"/>
          <p:cNvGrpSpPr/>
          <p:nvPr/>
        </p:nvGrpSpPr>
        <p:grpSpPr>
          <a:xfrm>
            <a:off x="25400" y="-5907"/>
            <a:ext cx="12192000" cy="6863907"/>
            <a:chOff x="0" y="0"/>
            <a:chExt cx="12192000" cy="6863907"/>
          </a:xfrm>
        </p:grpSpPr>
        <p:pic>
          <p:nvPicPr>
            <p:cNvPr id="5" name="Picture 22" descr="http://www.correiodoestadoonline.com.br/arquivos/noticias/3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80000"/>
                      </a14:imgEffect>
                      <a14:imgEffect>
                        <a14:brightnessContrast bright="-4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192000" cy="6863907"/>
            </a:xfrm>
            <a:prstGeom prst="rect">
              <a:avLst/>
            </a:prstGeom>
            <a:noFill/>
          </p:spPr>
        </p:pic>
        <p:sp>
          <p:nvSpPr>
            <p:cNvPr id="6" name="Retângulo 5"/>
            <p:cNvSpPr/>
            <p:nvPr/>
          </p:nvSpPr>
          <p:spPr>
            <a:xfrm>
              <a:off x="0" y="5907"/>
              <a:ext cx="12192000" cy="6858000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87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sp>
        <p:nvSpPr>
          <p:cNvPr id="11" name="Retângulo 10"/>
          <p:cNvSpPr/>
          <p:nvPr/>
        </p:nvSpPr>
        <p:spPr>
          <a:xfrm>
            <a:off x="126222" y="198787"/>
            <a:ext cx="9627378" cy="584775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pt-BR" sz="32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PROCESSO DE ATENDIMENTO E SUPORTE</a:t>
            </a:r>
            <a:endParaRPr lang="pt-BR" sz="32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6510727C-C843-4D84-A07F-20F37366891D}"/>
              </a:ext>
            </a:extLst>
          </p:cNvPr>
          <p:cNvCxnSpPr/>
          <p:nvPr/>
        </p:nvCxnSpPr>
        <p:spPr>
          <a:xfrm>
            <a:off x="0" y="953059"/>
            <a:ext cx="6325704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Imagem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5116" y="1034917"/>
            <a:ext cx="10232568" cy="5741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2678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Agrupar 3"/>
          <p:cNvGrpSpPr/>
          <p:nvPr/>
        </p:nvGrpSpPr>
        <p:grpSpPr>
          <a:xfrm>
            <a:off x="0" y="-5907"/>
            <a:ext cx="12192000" cy="6863907"/>
            <a:chOff x="0" y="0"/>
            <a:chExt cx="12192000" cy="6863907"/>
          </a:xfrm>
        </p:grpSpPr>
        <p:pic>
          <p:nvPicPr>
            <p:cNvPr id="5" name="Picture 22" descr="http://www.correiodoestadoonline.com.br/arquivos/noticias/3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80000"/>
                      </a14:imgEffect>
                      <a14:imgEffect>
                        <a14:brightnessContrast bright="-4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192000" cy="6863907"/>
            </a:xfrm>
            <a:prstGeom prst="rect">
              <a:avLst/>
            </a:prstGeom>
            <a:noFill/>
          </p:spPr>
        </p:pic>
        <p:sp>
          <p:nvSpPr>
            <p:cNvPr id="6" name="Retângulo 5"/>
            <p:cNvSpPr/>
            <p:nvPr/>
          </p:nvSpPr>
          <p:spPr>
            <a:xfrm>
              <a:off x="0" y="5907"/>
              <a:ext cx="12192000" cy="6858000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87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sp>
        <p:nvSpPr>
          <p:cNvPr id="11" name="Retângulo 10"/>
          <p:cNvSpPr/>
          <p:nvPr/>
        </p:nvSpPr>
        <p:spPr>
          <a:xfrm>
            <a:off x="126222" y="198787"/>
            <a:ext cx="9627378" cy="584775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pt-BR" sz="32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FERRAMENTA DE HELPDESK</a:t>
            </a:r>
            <a:endParaRPr lang="pt-BR" sz="32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6510727C-C843-4D84-A07F-20F37366891D}"/>
              </a:ext>
            </a:extLst>
          </p:cNvPr>
          <p:cNvCxnSpPr/>
          <p:nvPr/>
        </p:nvCxnSpPr>
        <p:spPr>
          <a:xfrm>
            <a:off x="0" y="953059"/>
            <a:ext cx="6325704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Agrupar 2"/>
          <p:cNvGrpSpPr/>
          <p:nvPr/>
        </p:nvGrpSpPr>
        <p:grpSpPr>
          <a:xfrm>
            <a:off x="755951" y="2057400"/>
            <a:ext cx="3644106" cy="3644106"/>
            <a:chOff x="1162350" y="2057400"/>
            <a:chExt cx="3644106" cy="3644106"/>
          </a:xfrm>
        </p:grpSpPr>
        <p:sp>
          <p:nvSpPr>
            <p:cNvPr id="8" name="Elipse 7"/>
            <p:cNvSpPr/>
            <p:nvPr/>
          </p:nvSpPr>
          <p:spPr>
            <a:xfrm>
              <a:off x="1162350" y="2057400"/>
              <a:ext cx="3644106" cy="36441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10" name="Imagem 9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200"/>
            <a:stretch/>
          </p:blipFill>
          <p:spPr>
            <a:xfrm>
              <a:off x="1560415" y="3200962"/>
              <a:ext cx="2847975" cy="1356981"/>
            </a:xfrm>
            <a:prstGeom prst="rect">
              <a:avLst/>
            </a:prstGeom>
          </p:spPr>
        </p:pic>
      </p:grpSp>
      <p:pic>
        <p:nvPicPr>
          <p:cNvPr id="2" name="Imagem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41533" y="2490352"/>
            <a:ext cx="5715389" cy="2778199"/>
          </a:xfrm>
          <a:prstGeom prst="rect">
            <a:avLst/>
          </a:prstGeom>
        </p:spPr>
      </p:pic>
      <p:sp>
        <p:nvSpPr>
          <p:cNvPr id="18" name="Retângulo 17"/>
          <p:cNvSpPr/>
          <p:nvPr/>
        </p:nvSpPr>
        <p:spPr>
          <a:xfrm>
            <a:off x="5579593" y="5471488"/>
            <a:ext cx="5839267" cy="954107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Chamados, escalonamento, chat, </a:t>
            </a:r>
            <a:r>
              <a:rPr lang="pt-BR" sz="2800" b="1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email</a:t>
            </a:r>
            <a:r>
              <a:rPr lang="pt-BR" sz="2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, base de conhecimento</a:t>
            </a:r>
            <a:endParaRPr lang="pt-BR" sz="28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55842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Agrupar 3"/>
          <p:cNvGrpSpPr/>
          <p:nvPr/>
        </p:nvGrpSpPr>
        <p:grpSpPr>
          <a:xfrm>
            <a:off x="0" y="-5907"/>
            <a:ext cx="12192000" cy="6863907"/>
            <a:chOff x="0" y="0"/>
            <a:chExt cx="12192000" cy="6863907"/>
          </a:xfrm>
        </p:grpSpPr>
        <p:pic>
          <p:nvPicPr>
            <p:cNvPr id="5" name="Picture 22" descr="http://www.correiodoestadoonline.com.br/arquivos/noticias/3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80000"/>
                      </a14:imgEffect>
                      <a14:imgEffect>
                        <a14:brightnessContrast bright="-4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192000" cy="6863907"/>
            </a:xfrm>
            <a:prstGeom prst="rect">
              <a:avLst/>
            </a:prstGeom>
            <a:noFill/>
          </p:spPr>
        </p:pic>
        <p:sp>
          <p:nvSpPr>
            <p:cNvPr id="6" name="Retângulo 5"/>
            <p:cNvSpPr/>
            <p:nvPr/>
          </p:nvSpPr>
          <p:spPr>
            <a:xfrm>
              <a:off x="0" y="5907"/>
              <a:ext cx="12192000" cy="6858000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87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sp>
        <p:nvSpPr>
          <p:cNvPr id="11" name="Retângulo 10"/>
          <p:cNvSpPr/>
          <p:nvPr/>
        </p:nvSpPr>
        <p:spPr>
          <a:xfrm>
            <a:off x="126222" y="198787"/>
            <a:ext cx="9627378" cy="584775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pt-BR" sz="32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RESULTADOS</a:t>
            </a:r>
            <a:endParaRPr lang="pt-BR" sz="32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6510727C-C843-4D84-A07F-20F37366891D}"/>
              </a:ext>
            </a:extLst>
          </p:cNvPr>
          <p:cNvCxnSpPr/>
          <p:nvPr/>
        </p:nvCxnSpPr>
        <p:spPr>
          <a:xfrm>
            <a:off x="0" y="953059"/>
            <a:ext cx="6325704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Elipse 7"/>
          <p:cNvSpPr/>
          <p:nvPr/>
        </p:nvSpPr>
        <p:spPr>
          <a:xfrm>
            <a:off x="782911" y="2057400"/>
            <a:ext cx="3644106" cy="364410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2050" name="Picture 2" descr="Resultado de imagem para results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5301" y="2769790"/>
            <a:ext cx="2219325" cy="2219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0" name="Tabela 9"/>
          <p:cNvGraphicFramePr>
            <a:graphicFrameLocks noGrp="1"/>
          </p:cNvGraphicFramePr>
          <p:nvPr>
            <p:extLst/>
          </p:nvPr>
        </p:nvGraphicFramePr>
        <p:xfrm>
          <a:off x="5209928" y="1222496"/>
          <a:ext cx="6578600" cy="543801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08791">
                  <a:extLst>
                    <a:ext uri="{9D8B030D-6E8A-4147-A177-3AD203B41FA5}">
                      <a16:colId xmlns:a16="http://schemas.microsoft.com/office/drawing/2014/main" val="1568329710"/>
                    </a:ext>
                  </a:extLst>
                </a:gridCol>
                <a:gridCol w="4290817">
                  <a:extLst>
                    <a:ext uri="{9D8B030D-6E8A-4147-A177-3AD203B41FA5}">
                      <a16:colId xmlns:a16="http://schemas.microsoft.com/office/drawing/2014/main" val="1871891061"/>
                    </a:ext>
                  </a:extLst>
                </a:gridCol>
                <a:gridCol w="1978992">
                  <a:extLst>
                    <a:ext uri="{9D8B030D-6E8A-4147-A177-3AD203B41FA5}">
                      <a16:colId xmlns:a16="http://schemas.microsoft.com/office/drawing/2014/main" val="579065303"/>
                    </a:ext>
                  </a:extLst>
                </a:gridCol>
              </a:tblGrid>
              <a:tr h="31716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ID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REQUISITOS FUNCIONAIS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PRIORIDADE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38585819"/>
                  </a:ext>
                </a:extLst>
              </a:tr>
              <a:tr h="39092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1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A aplicação web terá sistema de </a:t>
                      </a:r>
                      <a:r>
                        <a:rPr lang="pt-BR" sz="1300" dirty="0" err="1">
                          <a:effectLst/>
                        </a:rPr>
                        <a:t>login</a:t>
                      </a:r>
                      <a:r>
                        <a:rPr lang="pt-BR" sz="1300" dirty="0">
                          <a:effectLst/>
                        </a:rPr>
                        <a:t>;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Essencial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29273268"/>
                  </a:ext>
                </a:extLst>
              </a:tr>
              <a:tr h="34879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2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O sistema deverá gerenciar incubadoras;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Essencial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39794314"/>
                  </a:ext>
                </a:extLst>
              </a:tr>
              <a:tr h="39692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3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Coletar dados</a:t>
                      </a:r>
                      <a:r>
                        <a:rPr lang="pt-BR" sz="1300" baseline="0" dirty="0">
                          <a:effectLst/>
                        </a:rPr>
                        <a:t> de temperatura e umidade do ar;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Essencial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91518698"/>
                  </a:ext>
                </a:extLst>
              </a:tr>
              <a:tr h="31716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4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Para acessar o sistema o usuário deverá ter um cadastro prévio;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Essencial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25861265"/>
                  </a:ext>
                </a:extLst>
              </a:tr>
              <a:tr h="67211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5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O sistema deverá permitir o CRUD de recém-nascidos nas incubadoras;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Essencial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52575384"/>
                  </a:ext>
                </a:extLst>
              </a:tr>
              <a:tr h="100792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6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O sistema deverá obter temperatura e umidade das incubadoras físicas relacionadas  a cada incubadora cadastrada;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Essencial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75989410"/>
                  </a:ext>
                </a:extLst>
              </a:tr>
              <a:tr h="65943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7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O sistema deverá exibir dados de temperatura e umidade em forma de gráfico;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Essencial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77018614"/>
                  </a:ext>
                </a:extLst>
              </a:tr>
              <a:tr h="65943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8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O sistema deverá permitir dar alta a um recém-nascido seguido de um relatório;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Essencial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94745648"/>
                  </a:ext>
                </a:extLst>
              </a:tr>
              <a:tr h="39092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9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O ambiente web será totalmente responsivo;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Importante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456709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732213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Agrupar 3"/>
          <p:cNvGrpSpPr/>
          <p:nvPr/>
        </p:nvGrpSpPr>
        <p:grpSpPr>
          <a:xfrm>
            <a:off x="0" y="80666"/>
            <a:ext cx="12192000" cy="6863907"/>
            <a:chOff x="0" y="0"/>
            <a:chExt cx="12192000" cy="6863907"/>
          </a:xfrm>
        </p:grpSpPr>
        <p:pic>
          <p:nvPicPr>
            <p:cNvPr id="5" name="Picture 22" descr="http://www.correiodoestadoonline.com.br/arquivos/noticias/3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80000"/>
                      </a14:imgEffect>
                      <a14:imgEffect>
                        <a14:brightnessContrast bright="-4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192000" cy="6863907"/>
            </a:xfrm>
            <a:prstGeom prst="rect">
              <a:avLst/>
            </a:prstGeom>
            <a:noFill/>
          </p:spPr>
        </p:pic>
        <p:sp>
          <p:nvSpPr>
            <p:cNvPr id="6" name="Retângulo 5"/>
            <p:cNvSpPr/>
            <p:nvPr/>
          </p:nvSpPr>
          <p:spPr>
            <a:xfrm>
              <a:off x="0" y="5907"/>
              <a:ext cx="12192000" cy="6858000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87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sp>
        <p:nvSpPr>
          <p:cNvPr id="11" name="Retângulo 10"/>
          <p:cNvSpPr/>
          <p:nvPr/>
        </p:nvSpPr>
        <p:spPr>
          <a:xfrm>
            <a:off x="148485" y="198787"/>
            <a:ext cx="9627378" cy="584775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pt-BR" sz="32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PROCESSO DE APRENDIZAGEM COM O PROJETO</a:t>
            </a:r>
            <a:endParaRPr lang="pt-BR" sz="32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6510727C-C843-4D84-A07F-20F37366891D}"/>
              </a:ext>
            </a:extLst>
          </p:cNvPr>
          <p:cNvCxnSpPr/>
          <p:nvPr/>
        </p:nvCxnSpPr>
        <p:spPr>
          <a:xfrm>
            <a:off x="0" y="953059"/>
            <a:ext cx="6325704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Agrupar 50"/>
          <p:cNvGrpSpPr/>
          <p:nvPr/>
        </p:nvGrpSpPr>
        <p:grpSpPr>
          <a:xfrm>
            <a:off x="1206665" y="1862994"/>
            <a:ext cx="9778670" cy="4002146"/>
            <a:chOff x="1190326" y="1983122"/>
            <a:chExt cx="9778670" cy="4002146"/>
          </a:xfrm>
        </p:grpSpPr>
        <p:grpSp>
          <p:nvGrpSpPr>
            <p:cNvPr id="8" name="Agrupar 7"/>
            <p:cNvGrpSpPr/>
            <p:nvPr/>
          </p:nvGrpSpPr>
          <p:grpSpPr>
            <a:xfrm>
              <a:off x="3083320" y="1983122"/>
              <a:ext cx="1055528" cy="1055528"/>
              <a:chOff x="5764235" y="3377766"/>
              <a:chExt cx="1055528" cy="1055528"/>
            </a:xfrm>
          </p:grpSpPr>
          <p:sp>
            <p:nvSpPr>
              <p:cNvPr id="14" name="Elipse 13">
                <a:extLst>
                  <a:ext uri="{FF2B5EF4-FFF2-40B4-BE49-F238E27FC236}">
                    <a16:creationId xmlns:a16="http://schemas.microsoft.com/office/drawing/2014/main" id="{669FAAF2-9D0E-4D18-AB53-C816955C6198}"/>
                  </a:ext>
                </a:extLst>
              </p:cNvPr>
              <p:cNvSpPr/>
              <p:nvPr/>
            </p:nvSpPr>
            <p:spPr>
              <a:xfrm>
                <a:off x="5764235" y="3377766"/>
                <a:ext cx="1055528" cy="105552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pic>
            <p:nvPicPr>
              <p:cNvPr id="15" name="Picture 24" descr="Resultado de imagem para nodejs">
                <a:extLst>
                  <a:ext uri="{FF2B5EF4-FFF2-40B4-BE49-F238E27FC236}">
                    <a16:creationId xmlns:a16="http://schemas.microsoft.com/office/drawing/2014/main" id="{683E078B-F65D-4381-8943-44C59AB596E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44249" y="3547164"/>
                <a:ext cx="698463" cy="69846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9" name="Agrupar 8"/>
            <p:cNvGrpSpPr/>
            <p:nvPr/>
          </p:nvGrpSpPr>
          <p:grpSpPr>
            <a:xfrm>
              <a:off x="8053149" y="1983122"/>
              <a:ext cx="1055528" cy="1055528"/>
              <a:chOff x="9006732" y="3421478"/>
              <a:chExt cx="1055528" cy="1055528"/>
            </a:xfrm>
          </p:grpSpPr>
          <p:sp>
            <p:nvSpPr>
              <p:cNvPr id="19" name="Elipse 18">
                <a:extLst>
                  <a:ext uri="{FF2B5EF4-FFF2-40B4-BE49-F238E27FC236}">
                    <a16:creationId xmlns:a16="http://schemas.microsoft.com/office/drawing/2014/main" id="{1AE7639E-7CA0-4E37-9FDE-351DF21FA242}"/>
                  </a:ext>
                </a:extLst>
              </p:cNvPr>
              <p:cNvSpPr/>
              <p:nvPr/>
            </p:nvSpPr>
            <p:spPr>
              <a:xfrm>
                <a:off x="9006732" y="3421478"/>
                <a:ext cx="1055528" cy="105552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pic>
            <p:nvPicPr>
              <p:cNvPr id="20" name="Picture 20" descr="Resultado de imagem para html css javascript">
                <a:extLst>
                  <a:ext uri="{FF2B5EF4-FFF2-40B4-BE49-F238E27FC236}">
                    <a16:creationId xmlns:a16="http://schemas.microsoft.com/office/drawing/2014/main" id="{206D33A5-77C8-45E5-AEC7-700CD187EAF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178466" y="3680331"/>
                <a:ext cx="712060" cy="6394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2" name="Agrupar 21"/>
            <p:cNvGrpSpPr/>
            <p:nvPr/>
          </p:nvGrpSpPr>
          <p:grpSpPr>
            <a:xfrm>
              <a:off x="9913468" y="2353633"/>
              <a:ext cx="1055528" cy="1055528"/>
              <a:chOff x="4202985" y="1698354"/>
              <a:chExt cx="1055528" cy="1055528"/>
            </a:xfrm>
          </p:grpSpPr>
          <p:sp>
            <p:nvSpPr>
              <p:cNvPr id="29" name="Elipse 28"/>
              <p:cNvSpPr/>
              <p:nvPr/>
            </p:nvSpPr>
            <p:spPr>
              <a:xfrm>
                <a:off x="4202985" y="1698354"/>
                <a:ext cx="1055528" cy="105552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pic>
            <p:nvPicPr>
              <p:cNvPr id="30" name="Picture 10" descr="Resultado de imagem para bootstrap icon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51781" y="1907844"/>
                <a:ext cx="757936" cy="63654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4" name="Agrupar 23"/>
            <p:cNvGrpSpPr/>
            <p:nvPr/>
          </p:nvGrpSpPr>
          <p:grpSpPr>
            <a:xfrm>
              <a:off x="3083320" y="4929740"/>
              <a:ext cx="1055528" cy="1055528"/>
              <a:chOff x="2066442" y="1698354"/>
              <a:chExt cx="1055528" cy="1055528"/>
            </a:xfrm>
          </p:grpSpPr>
          <p:sp>
            <p:nvSpPr>
              <p:cNvPr id="25" name="Elipse 24"/>
              <p:cNvSpPr/>
              <p:nvPr/>
            </p:nvSpPr>
            <p:spPr>
              <a:xfrm>
                <a:off x="2066442" y="1698354"/>
                <a:ext cx="1055528" cy="105552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pic>
            <p:nvPicPr>
              <p:cNvPr id="26" name="Picture 12" descr="Resultado de imagem para jquery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14793" y="1846705"/>
                <a:ext cx="758825" cy="7588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33" name="Agrupar 32"/>
            <p:cNvGrpSpPr/>
            <p:nvPr/>
          </p:nvGrpSpPr>
          <p:grpSpPr>
            <a:xfrm>
              <a:off x="1190326" y="4469810"/>
              <a:ext cx="1055528" cy="1055528"/>
              <a:chOff x="6096000" y="5320219"/>
              <a:chExt cx="1055528" cy="1055528"/>
            </a:xfrm>
          </p:grpSpPr>
          <p:sp>
            <p:nvSpPr>
              <p:cNvPr id="34" name="Elipse 33"/>
              <p:cNvSpPr/>
              <p:nvPr/>
            </p:nvSpPr>
            <p:spPr>
              <a:xfrm>
                <a:off x="6096000" y="5320219"/>
                <a:ext cx="1055528" cy="1055528"/>
              </a:xfrm>
              <a:prstGeom prst="ellipse">
                <a:avLst/>
              </a:prstGeom>
              <a:solidFill>
                <a:schemeClr val="bg1"/>
              </a:solidFill>
              <a:ln w="762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pic>
            <p:nvPicPr>
              <p:cNvPr id="35" name="Picture 14" descr="Resultado de imagem para visual studio code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317289" y="5542785"/>
                <a:ext cx="612950" cy="61039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36" name="Agrupar 35"/>
            <p:cNvGrpSpPr/>
            <p:nvPr/>
          </p:nvGrpSpPr>
          <p:grpSpPr>
            <a:xfrm>
              <a:off x="2453841" y="3414282"/>
              <a:ext cx="1055528" cy="1055528"/>
              <a:chOff x="254672" y="4204405"/>
              <a:chExt cx="1055528" cy="1055528"/>
            </a:xfrm>
          </p:grpSpPr>
          <p:sp>
            <p:nvSpPr>
              <p:cNvPr id="37" name="Elipse 36"/>
              <p:cNvSpPr/>
              <p:nvPr/>
            </p:nvSpPr>
            <p:spPr>
              <a:xfrm>
                <a:off x="254672" y="4204405"/>
                <a:ext cx="1055528" cy="1055528"/>
              </a:xfrm>
              <a:prstGeom prst="ellipse">
                <a:avLst/>
              </a:prstGeom>
              <a:solidFill>
                <a:schemeClr val="bg1"/>
              </a:solidFill>
              <a:ln w="762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pic>
            <p:nvPicPr>
              <p:cNvPr id="38" name="Picture 4" descr="Resultado de imagem para azure logo"/>
              <p:cNvPicPr>
                <a:picLocks noChangeAspect="1" noChangeArrowheads="1"/>
              </p:cNvPicPr>
              <p:nvPr/>
            </p:nvPicPr>
            <p:blipFill rotWithShape="1"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1876"/>
              <a:stretch/>
            </p:blipFill>
            <p:spPr bwMode="auto">
              <a:xfrm>
                <a:off x="438388" y="4427084"/>
                <a:ext cx="688095" cy="52171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39" name="Agrupar 38"/>
            <p:cNvGrpSpPr/>
            <p:nvPr/>
          </p:nvGrpSpPr>
          <p:grpSpPr>
            <a:xfrm>
              <a:off x="8053149" y="4929740"/>
              <a:ext cx="1055528" cy="1055528"/>
              <a:chOff x="3086652" y="1482407"/>
              <a:chExt cx="1055528" cy="1055528"/>
            </a:xfrm>
          </p:grpSpPr>
          <p:sp>
            <p:nvSpPr>
              <p:cNvPr id="40" name="Elipse 39"/>
              <p:cNvSpPr/>
              <p:nvPr/>
            </p:nvSpPr>
            <p:spPr>
              <a:xfrm>
                <a:off x="3086652" y="1482407"/>
                <a:ext cx="1055528" cy="1055528"/>
              </a:xfrm>
              <a:prstGeom prst="ellipse">
                <a:avLst/>
              </a:prstGeom>
              <a:solidFill>
                <a:schemeClr val="bg1"/>
              </a:solidFill>
              <a:ln w="762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pic>
            <p:nvPicPr>
              <p:cNvPr id="41" name="Picture 8" descr="Resultado de imagem para ARDUINO LOGO"/>
              <p:cNvPicPr>
                <a:picLocks noChangeAspect="1" noChangeArrowheads="1"/>
              </p:cNvPicPr>
              <p:nvPr/>
            </p:nvPicPr>
            <p:blipFill rotWithShape="1"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986" t="9633" r="18680" b="8700"/>
              <a:stretch/>
            </p:blipFill>
            <p:spPr bwMode="auto">
              <a:xfrm>
                <a:off x="3199734" y="1742810"/>
                <a:ext cx="829364" cy="534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42" name="Agrupar 41"/>
            <p:cNvGrpSpPr/>
            <p:nvPr/>
          </p:nvGrpSpPr>
          <p:grpSpPr>
            <a:xfrm>
              <a:off x="9913468" y="4469810"/>
              <a:ext cx="1055528" cy="1055528"/>
              <a:chOff x="10331049" y="4359995"/>
              <a:chExt cx="1055528" cy="1055528"/>
            </a:xfrm>
          </p:grpSpPr>
          <p:sp>
            <p:nvSpPr>
              <p:cNvPr id="43" name="Elipse 42"/>
              <p:cNvSpPr/>
              <p:nvPr/>
            </p:nvSpPr>
            <p:spPr>
              <a:xfrm>
                <a:off x="10331049" y="4359995"/>
                <a:ext cx="1055528" cy="105552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pic>
            <p:nvPicPr>
              <p:cNvPr id="44" name="Picture 2" descr="Resultado de imagem para C++"/>
              <p:cNvPicPr>
                <a:picLocks noChangeAspect="1" noChangeArrowheads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587902" y="4582311"/>
                <a:ext cx="533636" cy="5999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45" name="Agrupar 44"/>
            <p:cNvGrpSpPr/>
            <p:nvPr/>
          </p:nvGrpSpPr>
          <p:grpSpPr>
            <a:xfrm>
              <a:off x="8680291" y="3414282"/>
              <a:ext cx="1055528" cy="1055528"/>
              <a:chOff x="780020" y="4354773"/>
              <a:chExt cx="1055528" cy="1055528"/>
            </a:xfrm>
          </p:grpSpPr>
          <p:sp>
            <p:nvSpPr>
              <p:cNvPr id="46" name="Elipse 45"/>
              <p:cNvSpPr/>
              <p:nvPr/>
            </p:nvSpPr>
            <p:spPr>
              <a:xfrm>
                <a:off x="780020" y="4354773"/>
                <a:ext cx="1055528" cy="1055528"/>
              </a:xfrm>
              <a:prstGeom prst="ellipse">
                <a:avLst/>
              </a:prstGeom>
              <a:solidFill>
                <a:schemeClr val="bg1"/>
              </a:solidFill>
              <a:ln w="762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pic>
            <p:nvPicPr>
              <p:cNvPr id="47" name="Picture 2" descr="Resultado de imagem para sql server">
                <a:extLst>
                  <a:ext uri="{FF2B5EF4-FFF2-40B4-BE49-F238E27FC236}">
                    <a16:creationId xmlns:a16="http://schemas.microsoft.com/office/drawing/2014/main" id="{943A6CF3-2BD6-4D80-9474-919A5A5BAB5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750" t="10289" r="3355" b="4329"/>
              <a:stretch/>
            </p:blipFill>
            <p:spPr bwMode="auto">
              <a:xfrm>
                <a:off x="919031" y="4543896"/>
                <a:ext cx="769491" cy="63831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7" name="Agrupar 6"/>
            <p:cNvGrpSpPr/>
            <p:nvPr/>
          </p:nvGrpSpPr>
          <p:grpSpPr>
            <a:xfrm>
              <a:off x="1190326" y="2353633"/>
              <a:ext cx="1117400" cy="1055528"/>
              <a:chOff x="9859590" y="4718183"/>
              <a:chExt cx="1117400" cy="1055528"/>
            </a:xfrm>
          </p:grpSpPr>
          <p:sp>
            <p:nvSpPr>
              <p:cNvPr id="48" name="Elipse 47"/>
              <p:cNvSpPr/>
              <p:nvPr/>
            </p:nvSpPr>
            <p:spPr>
              <a:xfrm>
                <a:off x="9890526" y="4718183"/>
                <a:ext cx="1055528" cy="105552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pic>
            <p:nvPicPr>
              <p:cNvPr id="1028" name="Picture 4" descr="Resultado de imagem para github"/>
              <p:cNvPicPr>
                <a:picLocks noChangeAspect="1" noChangeArrowheads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859590" y="4851250"/>
                <a:ext cx="1117400" cy="71513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50" name="Agrupar 49"/>
            <p:cNvGrpSpPr/>
            <p:nvPr/>
          </p:nvGrpSpPr>
          <p:grpSpPr>
            <a:xfrm>
              <a:off x="4767396" y="2674652"/>
              <a:ext cx="2657205" cy="2657205"/>
              <a:chOff x="-1999686" y="1949369"/>
              <a:chExt cx="3644106" cy="3644106"/>
            </a:xfrm>
          </p:grpSpPr>
          <p:sp>
            <p:nvSpPr>
              <p:cNvPr id="52" name="Elipse 51"/>
              <p:cNvSpPr/>
              <p:nvPr/>
            </p:nvSpPr>
            <p:spPr>
              <a:xfrm>
                <a:off x="-1999686" y="1949369"/>
                <a:ext cx="3644106" cy="364410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pic>
            <p:nvPicPr>
              <p:cNvPr id="53" name="Picture 2" descr="Resultado de imagem para learning icon"/>
              <p:cNvPicPr>
                <a:picLocks noChangeAspect="1" noChangeArrowheads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1199330" y="2749725"/>
                <a:ext cx="2043393" cy="204339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16562566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Agrupar 9"/>
          <p:cNvGrpSpPr/>
          <p:nvPr/>
        </p:nvGrpSpPr>
        <p:grpSpPr>
          <a:xfrm>
            <a:off x="0" y="-5907"/>
            <a:ext cx="12192000" cy="6863907"/>
            <a:chOff x="0" y="0"/>
            <a:chExt cx="12192000" cy="6863907"/>
          </a:xfrm>
        </p:grpSpPr>
        <p:pic>
          <p:nvPicPr>
            <p:cNvPr id="13" name="Picture 22" descr="http://www.correiodoestadoonline.com.br/arquivos/noticias/3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80000"/>
                      </a14:imgEffect>
                      <a14:imgEffect>
                        <a14:brightnessContrast bright="-4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192000" cy="6863907"/>
            </a:xfrm>
            <a:prstGeom prst="rect">
              <a:avLst/>
            </a:prstGeom>
            <a:noFill/>
          </p:spPr>
        </p:pic>
        <p:sp>
          <p:nvSpPr>
            <p:cNvPr id="14" name="Retângulo 13"/>
            <p:cNvSpPr/>
            <p:nvPr/>
          </p:nvSpPr>
          <p:spPr>
            <a:xfrm>
              <a:off x="0" y="5907"/>
              <a:ext cx="12192000" cy="6858000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87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pic>
        <p:nvPicPr>
          <p:cNvPr id="7" name="Imagem 6">
            <a:extLst>
              <a:ext uri="{FF2B5EF4-FFF2-40B4-BE49-F238E27FC236}">
                <a16:creationId xmlns:a16="http://schemas.microsoft.com/office/drawing/2014/main" id="{FE19BE6A-7136-4270-BC7B-F58B33793FE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9700" y="5696697"/>
            <a:ext cx="4292600" cy="1144693"/>
          </a:xfrm>
          <a:prstGeom prst="rect">
            <a:avLst/>
          </a:prstGeom>
          <a:effectLst/>
        </p:spPr>
      </p:pic>
      <p:sp>
        <p:nvSpPr>
          <p:cNvPr id="15" name="Retângulo 14"/>
          <p:cNvSpPr/>
          <p:nvPr/>
        </p:nvSpPr>
        <p:spPr>
          <a:xfrm>
            <a:off x="2139560" y="2393422"/>
            <a:ext cx="9315839" cy="1862048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pt-BR" sz="115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0BRIGADO!</a:t>
            </a:r>
            <a:endParaRPr lang="pt-BR" sz="115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pic>
        <p:nvPicPr>
          <p:cNvPr id="16" name="Picture 4" descr="Resultado de imagem para bandtec digital school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39"/>
          <a:stretch/>
        </p:blipFill>
        <p:spPr bwMode="auto">
          <a:xfrm>
            <a:off x="145593" y="103053"/>
            <a:ext cx="2445207" cy="849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Imagem 1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34"/>
          <a:stretch/>
        </p:blipFill>
        <p:spPr>
          <a:xfrm>
            <a:off x="9690100" y="-5907"/>
            <a:ext cx="2450842" cy="1093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7406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2" descr="http://www.correiodoestadoonline.com.br/arquivos/noticias/3.png">
            <a:extLst>
              <a:ext uri="{FF2B5EF4-FFF2-40B4-BE49-F238E27FC236}">
                <a16:creationId xmlns:a16="http://schemas.microsoft.com/office/drawing/2014/main" id="{F12C2948-40A8-4D2B-BBDA-5C85008F52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80000"/>
                    </a14:imgEffect>
                    <a14:imgEffect>
                      <a14:brightnessContrast bright="-4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3907"/>
          </a:xfrm>
          <a:prstGeom prst="rect">
            <a:avLst/>
          </a:prstGeom>
          <a:noFill/>
        </p:spPr>
      </p:pic>
      <p:sp>
        <p:nvSpPr>
          <p:cNvPr id="3" name="Retângulo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87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Retângulo 8"/>
          <p:cNvSpPr/>
          <p:nvPr/>
        </p:nvSpPr>
        <p:spPr>
          <a:xfrm>
            <a:off x="-219507" y="38370"/>
            <a:ext cx="2756678" cy="584775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3200" b="1" dirty="0">
                <a:ln w="0"/>
                <a:solidFill>
                  <a:schemeClr val="bg1"/>
                </a:solidFill>
                <a:latin typeface="Exo 2 Medium" panose="00000600000000000000" pitchFamily="50" charset="0"/>
              </a:rPr>
              <a:t>CONTEXTO</a:t>
            </a:r>
            <a:endParaRPr lang="pt-BR" sz="3200" b="1" cap="none" spc="0" dirty="0">
              <a:ln w="0"/>
              <a:solidFill>
                <a:schemeClr val="bg1"/>
              </a:solidFill>
              <a:latin typeface="Exo 2 Medium" panose="00000600000000000000" pitchFamily="50" charset="0"/>
            </a:endParaRPr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F67FD2A4-F701-4D24-9E33-27478367A14D}"/>
              </a:ext>
            </a:extLst>
          </p:cNvPr>
          <p:cNvGrpSpPr/>
          <p:nvPr/>
        </p:nvGrpSpPr>
        <p:grpSpPr>
          <a:xfrm>
            <a:off x="4072838" y="1405838"/>
            <a:ext cx="4046324" cy="4046324"/>
            <a:chOff x="2389748" y="1932720"/>
            <a:chExt cx="2692239" cy="2692239"/>
          </a:xfrm>
        </p:grpSpPr>
        <p:sp>
          <p:nvSpPr>
            <p:cNvPr id="12" name="Elipse 11">
              <a:extLst>
                <a:ext uri="{FF2B5EF4-FFF2-40B4-BE49-F238E27FC236}">
                  <a16:creationId xmlns:a16="http://schemas.microsoft.com/office/drawing/2014/main" id="{8B374BCC-BF39-47E4-8F47-031C8CD04319}"/>
                </a:ext>
              </a:extLst>
            </p:cNvPr>
            <p:cNvSpPr/>
            <p:nvPr/>
          </p:nvSpPr>
          <p:spPr>
            <a:xfrm>
              <a:off x="2389748" y="1932720"/>
              <a:ext cx="2692239" cy="269223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1026" name="Picture 2" descr="Imagem relacionada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16" b="89929" l="6894" r="9535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235" t="2389" r="6849" b="18259"/>
            <a:stretch/>
          </p:blipFill>
          <p:spPr bwMode="auto">
            <a:xfrm>
              <a:off x="2934324" y="2725444"/>
              <a:ext cx="1603085" cy="10813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Agrupar 5">
            <a:extLst>
              <a:ext uri="{FF2B5EF4-FFF2-40B4-BE49-F238E27FC236}">
                <a16:creationId xmlns:a16="http://schemas.microsoft.com/office/drawing/2014/main" id="{C7FD154B-60F7-4F3A-BB3B-0F376FF5C084}"/>
              </a:ext>
            </a:extLst>
          </p:cNvPr>
          <p:cNvGrpSpPr/>
          <p:nvPr/>
        </p:nvGrpSpPr>
        <p:grpSpPr>
          <a:xfrm>
            <a:off x="5257625" y="2611194"/>
            <a:ext cx="4612515" cy="1536363"/>
            <a:chOff x="5257625" y="2519284"/>
            <a:chExt cx="4612515" cy="1536363"/>
          </a:xfrm>
        </p:grpSpPr>
        <p:sp>
          <p:nvSpPr>
            <p:cNvPr id="14" name="Retângulo 13"/>
            <p:cNvSpPr/>
            <p:nvPr/>
          </p:nvSpPr>
          <p:spPr>
            <a:xfrm>
              <a:off x="5257626" y="2519284"/>
              <a:ext cx="3781646" cy="707886"/>
            </a:xfrm>
            <a:prstGeom prst="rect">
              <a:avLst/>
            </a:prstGeom>
            <a:noFill/>
            <a:effectLst/>
          </p:spPr>
          <p:txBody>
            <a:bodyPr wrap="square" lIns="91440" tIns="45720" rIns="91440" bIns="45720">
              <a:spAutoFit/>
            </a:bodyPr>
            <a:lstStyle/>
            <a:p>
              <a:pPr algn="just"/>
              <a:r>
                <a:rPr lang="pt-BR" sz="4000" b="1" dirty="0">
                  <a:ln w="0"/>
                  <a:solidFill>
                    <a:srgbClr val="68CBCC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Exo 2 Extra Bold" panose="00000900000000000000" pitchFamily="2" charset="0"/>
                </a:rPr>
                <a:t>R$ 8 BILHÕES</a:t>
              </a:r>
              <a:endParaRPr lang="pt-BR" sz="40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Bold" panose="00000900000000000000" pitchFamily="2" charset="0"/>
              </a:endParaRPr>
            </a:p>
          </p:txBody>
        </p:sp>
        <p:sp>
          <p:nvSpPr>
            <p:cNvPr id="21" name="Retângulo 20">
              <a:extLst>
                <a:ext uri="{FF2B5EF4-FFF2-40B4-BE49-F238E27FC236}">
                  <a16:creationId xmlns:a16="http://schemas.microsoft.com/office/drawing/2014/main" id="{ABF2F1C0-8625-4D35-85A8-4D19310CCF29}"/>
                </a:ext>
              </a:extLst>
            </p:cNvPr>
            <p:cNvSpPr/>
            <p:nvPr/>
          </p:nvSpPr>
          <p:spPr>
            <a:xfrm>
              <a:off x="5257625" y="3101540"/>
              <a:ext cx="4612515" cy="954107"/>
            </a:xfrm>
            <a:prstGeom prst="rect">
              <a:avLst/>
            </a:prstGeom>
            <a:noFill/>
            <a:effectLst/>
          </p:spPr>
          <p:txBody>
            <a:bodyPr wrap="square" lIns="91440" tIns="45720" rIns="91440" bIns="45720">
              <a:spAutoFit/>
            </a:bodyPr>
            <a:lstStyle/>
            <a:p>
              <a:pPr algn="just"/>
              <a:r>
                <a:rPr lang="pt-BR" sz="2800" b="1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Exo 2 Light" panose="00000400000000000000" pitchFamily="2" charset="0"/>
                </a:rPr>
                <a:t>DE REAIS MOVIMENTADOS</a:t>
              </a:r>
            </a:p>
            <a:p>
              <a:pPr algn="just"/>
              <a:r>
                <a:rPr lang="pt-BR" sz="2800" b="1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Exo 2 Light" panose="00000400000000000000" pitchFamily="2" charset="0"/>
                </a:rPr>
                <a:t>NO </a:t>
              </a:r>
              <a:r>
                <a:rPr lang="pt-BR" sz="2800" b="1" dirty="0">
                  <a:ln w="0"/>
                  <a:solidFill>
                    <a:srgbClr val="00B05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Exo 2 Light" panose="00000400000000000000" pitchFamily="2" charset="0"/>
                </a:rPr>
                <a:t>BRASIL </a:t>
              </a:r>
              <a:r>
                <a:rPr lang="pt-BR" sz="2800" b="1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Exo 2 Light" panose="00000400000000000000" pitchFamily="2" charset="0"/>
                </a:rPr>
                <a:t>EM 2018</a:t>
              </a:r>
              <a:endParaRPr lang="pt-BR" sz="2800" b="1" dirty="0">
                <a:ln w="0"/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Light" panose="00000400000000000000" pitchFamily="2" charset="0"/>
              </a:endParaRPr>
            </a:p>
          </p:txBody>
        </p:sp>
      </p:grpSp>
      <p:grpSp>
        <p:nvGrpSpPr>
          <p:cNvPr id="7" name="Agrupar 6">
            <a:extLst>
              <a:ext uri="{FF2B5EF4-FFF2-40B4-BE49-F238E27FC236}">
                <a16:creationId xmlns:a16="http://schemas.microsoft.com/office/drawing/2014/main" id="{6F16F505-F314-4044-BB0C-9E81B40CEB46}"/>
              </a:ext>
            </a:extLst>
          </p:cNvPr>
          <p:cNvGrpSpPr/>
          <p:nvPr/>
        </p:nvGrpSpPr>
        <p:grpSpPr>
          <a:xfrm>
            <a:off x="9140426" y="3699164"/>
            <a:ext cx="2692239" cy="2692239"/>
            <a:chOff x="9140426" y="3699164"/>
            <a:chExt cx="2692239" cy="2692239"/>
          </a:xfrm>
        </p:grpSpPr>
        <p:sp>
          <p:nvSpPr>
            <p:cNvPr id="24" name="Elipse 23">
              <a:extLst>
                <a:ext uri="{FF2B5EF4-FFF2-40B4-BE49-F238E27FC236}">
                  <a16:creationId xmlns:a16="http://schemas.microsoft.com/office/drawing/2014/main" id="{419843B7-D8E0-4996-AF80-DA76BF145CEA}"/>
                </a:ext>
              </a:extLst>
            </p:cNvPr>
            <p:cNvSpPr/>
            <p:nvPr/>
          </p:nvSpPr>
          <p:spPr>
            <a:xfrm>
              <a:off x="9140426" y="3699164"/>
              <a:ext cx="2692239" cy="269223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17" name="Imagem 16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15" t="9335" r="10598" b="11235"/>
            <a:stretch/>
          </p:blipFill>
          <p:spPr>
            <a:xfrm>
              <a:off x="9711891" y="4301143"/>
              <a:ext cx="1549308" cy="1488280"/>
            </a:xfrm>
            <a:prstGeom prst="rect">
              <a:avLst/>
            </a:prstGeom>
          </p:spPr>
        </p:pic>
      </p:grpSp>
      <p:grpSp>
        <p:nvGrpSpPr>
          <p:cNvPr id="8" name="Agrupar 7">
            <a:extLst>
              <a:ext uri="{FF2B5EF4-FFF2-40B4-BE49-F238E27FC236}">
                <a16:creationId xmlns:a16="http://schemas.microsoft.com/office/drawing/2014/main" id="{37618340-2D6F-4B65-A886-6F7CDA68E60B}"/>
              </a:ext>
            </a:extLst>
          </p:cNvPr>
          <p:cNvGrpSpPr/>
          <p:nvPr/>
        </p:nvGrpSpPr>
        <p:grpSpPr>
          <a:xfrm>
            <a:off x="2945154" y="4161482"/>
            <a:ext cx="5992519" cy="1576298"/>
            <a:chOff x="2945154" y="4161482"/>
            <a:chExt cx="5992519" cy="1576298"/>
          </a:xfrm>
        </p:grpSpPr>
        <p:sp>
          <p:nvSpPr>
            <p:cNvPr id="27" name="Retângulo 26">
              <a:extLst>
                <a:ext uri="{FF2B5EF4-FFF2-40B4-BE49-F238E27FC236}">
                  <a16:creationId xmlns:a16="http://schemas.microsoft.com/office/drawing/2014/main" id="{91BBFA4D-B89D-480E-9003-12DE9F625666}"/>
                </a:ext>
              </a:extLst>
            </p:cNvPr>
            <p:cNvSpPr/>
            <p:nvPr/>
          </p:nvSpPr>
          <p:spPr>
            <a:xfrm>
              <a:off x="3814083" y="4161482"/>
              <a:ext cx="5123590" cy="707886"/>
            </a:xfrm>
            <a:prstGeom prst="rect">
              <a:avLst/>
            </a:prstGeom>
            <a:noFill/>
            <a:effectLst/>
          </p:spPr>
          <p:txBody>
            <a:bodyPr wrap="square" lIns="91440" tIns="45720" rIns="91440" bIns="45720">
              <a:spAutoFit/>
            </a:bodyPr>
            <a:lstStyle/>
            <a:p>
              <a:pPr algn="r"/>
              <a:r>
                <a:rPr lang="pt-BR" sz="4000" b="1" cap="none" spc="0" dirty="0">
                  <a:ln w="0"/>
                  <a:solidFill>
                    <a:srgbClr val="68CBCC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Exo 2 Extra Bold" panose="00000900000000000000" pitchFamily="2" charset="0"/>
                </a:rPr>
                <a:t>60% DOS HOSPITAIS</a:t>
              </a:r>
              <a:endParaRPr lang="pt-BR" sz="40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Bold" panose="00000900000000000000" pitchFamily="2" charset="0"/>
              </a:endParaRPr>
            </a:p>
          </p:txBody>
        </p:sp>
        <p:sp>
          <p:nvSpPr>
            <p:cNvPr id="28" name="Retângulo 27">
              <a:extLst>
                <a:ext uri="{FF2B5EF4-FFF2-40B4-BE49-F238E27FC236}">
                  <a16:creationId xmlns:a16="http://schemas.microsoft.com/office/drawing/2014/main" id="{44A65DBA-30B8-4DB5-B7FB-5D2E52F18B23}"/>
                </a:ext>
              </a:extLst>
            </p:cNvPr>
            <p:cNvSpPr/>
            <p:nvPr/>
          </p:nvSpPr>
          <p:spPr>
            <a:xfrm>
              <a:off x="2945154" y="4783673"/>
              <a:ext cx="5992518" cy="954107"/>
            </a:xfrm>
            <a:prstGeom prst="rect">
              <a:avLst/>
            </a:prstGeom>
            <a:noFill/>
            <a:effectLst/>
          </p:spPr>
          <p:txBody>
            <a:bodyPr wrap="square" lIns="91440" tIns="45720" rIns="91440" bIns="45720">
              <a:spAutoFit/>
            </a:bodyPr>
            <a:lstStyle/>
            <a:p>
              <a:pPr algn="r"/>
              <a:r>
                <a:rPr lang="pt-BR" sz="2800" b="1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Exo 2 Light" panose="00000400000000000000" pitchFamily="2" charset="0"/>
                </a:rPr>
                <a:t>POSSUEM </a:t>
              </a:r>
              <a:r>
                <a:rPr lang="pt-BR" sz="2800" b="1" dirty="0" err="1">
                  <a:ln w="0"/>
                  <a:solidFill>
                    <a:srgbClr val="68CBCC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Exo 2 Light" panose="00000400000000000000" pitchFamily="2" charset="0"/>
                </a:rPr>
                <a:t>IoT</a:t>
              </a:r>
              <a:r>
                <a:rPr lang="pt-BR" sz="2800" b="1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Exo 2 Light" panose="00000400000000000000" pitchFamily="2" charset="0"/>
                </a:rPr>
                <a:t> EM ALGUMA</a:t>
              </a:r>
            </a:p>
            <a:p>
              <a:pPr algn="r"/>
              <a:r>
                <a:rPr lang="pt-BR" sz="2800" b="1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Exo 2 Light" panose="00000400000000000000" pitchFamily="2" charset="0"/>
                </a:rPr>
                <a:t>DE SUAS ÁREAS</a:t>
              </a:r>
              <a:endParaRPr lang="pt-BR" sz="2800" b="1" dirty="0">
                <a:ln w="0"/>
                <a:solidFill>
                  <a:srgbClr val="68CBC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Light" panose="00000400000000000000" pitchFamily="2" charset="0"/>
              </a:endParaRPr>
            </a:p>
          </p:txBody>
        </p:sp>
      </p:grpSp>
      <p:cxnSp>
        <p:nvCxnSpPr>
          <p:cNvPr id="19" name="Conector reto 18">
            <a:extLst>
              <a:ext uri="{FF2B5EF4-FFF2-40B4-BE49-F238E27FC236}">
                <a16:creationId xmlns:a16="http://schemas.microsoft.com/office/drawing/2014/main" id="{D2F9719B-68A6-44D0-8EC8-6C23258B534F}"/>
              </a:ext>
            </a:extLst>
          </p:cNvPr>
          <p:cNvCxnSpPr>
            <a:cxnSpLocks/>
          </p:cNvCxnSpPr>
          <p:nvPr/>
        </p:nvCxnSpPr>
        <p:spPr>
          <a:xfrm>
            <a:off x="0" y="704334"/>
            <a:ext cx="2389748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6805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300" fill="hold"/>
                                        <p:tgtEl>
                                          <p:spTgt spid="2"/>
                                        </p:tgtEl>
                                      </p:cBhvr>
                                      <p:by x="67000" y="67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00"/>
                            </p:stCondLst>
                            <p:childTnLst>
                              <p:par>
                                <p:cTn id="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9167 0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58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8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9167 0 L -0.34167 -0.11921 " pathEditMode="relative" rAng="0" ptsTypes="AA">
                                      <p:cBhvr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500" y="-5972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4.07407E-6 L -0.14492 -0.11203 " pathEditMode="relative" rAng="0" ptsTypes="AA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253" y="-560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2" descr="http://www.correiodoestadoonline.com.br/arquivos/noticias/3.pn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80000"/>
                    </a14:imgEffect>
                    <a14:imgEffect>
                      <a14:brightnessContrast bright="-4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3907"/>
          </a:xfrm>
          <a:prstGeom prst="rect">
            <a:avLst/>
          </a:prstGeom>
          <a:noFill/>
        </p:spPr>
      </p:pic>
      <p:sp>
        <p:nvSpPr>
          <p:cNvPr id="3" name="Retângulo 2"/>
          <p:cNvSpPr/>
          <p:nvPr/>
        </p:nvSpPr>
        <p:spPr>
          <a:xfrm>
            <a:off x="0" y="5907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87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56" name="Conector reto 55">
            <a:extLst>
              <a:ext uri="{FF2B5EF4-FFF2-40B4-BE49-F238E27FC236}">
                <a16:creationId xmlns:a16="http://schemas.microsoft.com/office/drawing/2014/main" id="{AE853116-7F79-4919-A106-AACC8C978B78}"/>
              </a:ext>
            </a:extLst>
          </p:cNvPr>
          <p:cNvCxnSpPr>
            <a:cxnSpLocks/>
          </p:cNvCxnSpPr>
          <p:nvPr/>
        </p:nvCxnSpPr>
        <p:spPr>
          <a:xfrm>
            <a:off x="3824955" y="3452191"/>
            <a:ext cx="2297454" cy="1796646"/>
          </a:xfrm>
          <a:prstGeom prst="line">
            <a:avLst/>
          </a:prstGeom>
          <a:ln w="762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ector reto 37">
            <a:extLst>
              <a:ext uri="{FF2B5EF4-FFF2-40B4-BE49-F238E27FC236}">
                <a16:creationId xmlns:a16="http://schemas.microsoft.com/office/drawing/2014/main" id="{A86F9C93-9D1B-47E8-B5BB-C30C778B1B7B}"/>
              </a:ext>
            </a:extLst>
          </p:cNvPr>
          <p:cNvCxnSpPr>
            <a:cxnSpLocks/>
          </p:cNvCxnSpPr>
          <p:nvPr/>
        </p:nvCxnSpPr>
        <p:spPr>
          <a:xfrm flipH="1">
            <a:off x="6122409" y="3299791"/>
            <a:ext cx="2451750" cy="1976411"/>
          </a:xfrm>
          <a:prstGeom prst="line">
            <a:avLst/>
          </a:prstGeom>
          <a:ln w="762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456D9A76-5F22-4559-8295-EB71E94956C6}"/>
              </a:ext>
            </a:extLst>
          </p:cNvPr>
          <p:cNvGrpSpPr/>
          <p:nvPr/>
        </p:nvGrpSpPr>
        <p:grpSpPr>
          <a:xfrm>
            <a:off x="4425195" y="230371"/>
            <a:ext cx="3327952" cy="2587609"/>
            <a:chOff x="2997752" y="1577931"/>
            <a:chExt cx="5769106" cy="4485699"/>
          </a:xfrm>
        </p:grpSpPr>
        <p:pic>
          <p:nvPicPr>
            <p:cNvPr id="15" name="Picture 6" descr="Resultado de imagem para MONITOR VECTOR">
              <a:extLst>
                <a:ext uri="{FF2B5EF4-FFF2-40B4-BE49-F238E27FC236}">
                  <a16:creationId xmlns:a16="http://schemas.microsoft.com/office/drawing/2014/main" id="{6BE240E2-7FFB-4263-8B9A-0EB81A70A6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97752" y="1577931"/>
              <a:ext cx="5769106" cy="4485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Imagem 15">
              <a:extLst>
                <a:ext uri="{FF2B5EF4-FFF2-40B4-BE49-F238E27FC236}">
                  <a16:creationId xmlns:a16="http://schemas.microsoft.com/office/drawing/2014/main" id="{6CCA4E70-293F-43F2-875A-5EAFE5F3EAC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-7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207847" y="1812127"/>
              <a:ext cx="5351362" cy="2633030"/>
            </a:xfrm>
            <a:prstGeom prst="rect">
              <a:avLst/>
            </a:prstGeom>
          </p:spPr>
        </p:pic>
      </p:grp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8B58EDC4-BF0F-418B-B71A-C837ABBC1988}"/>
              </a:ext>
            </a:extLst>
          </p:cNvPr>
          <p:cNvGrpSpPr/>
          <p:nvPr/>
        </p:nvGrpSpPr>
        <p:grpSpPr>
          <a:xfrm>
            <a:off x="8674527" y="1813238"/>
            <a:ext cx="1423150" cy="1889692"/>
            <a:chOff x="7534960" y="2912193"/>
            <a:chExt cx="2467074" cy="3275839"/>
          </a:xfrm>
        </p:grpSpPr>
        <p:pic>
          <p:nvPicPr>
            <p:cNvPr id="18" name="Picture 8" descr="Resultado de imagem para TABLET VECTOR">
              <a:extLst>
                <a:ext uri="{FF2B5EF4-FFF2-40B4-BE49-F238E27FC236}">
                  <a16:creationId xmlns:a16="http://schemas.microsoft.com/office/drawing/2014/main" id="{32ACD9F4-E204-40AC-868A-85268873554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150" t="5208" r="16628" b="5533"/>
            <a:stretch/>
          </p:blipFill>
          <p:spPr bwMode="auto">
            <a:xfrm>
              <a:off x="7534960" y="2912193"/>
              <a:ext cx="2467074" cy="32758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Imagem 18">
              <a:extLst>
                <a:ext uri="{FF2B5EF4-FFF2-40B4-BE49-F238E27FC236}">
                  <a16:creationId xmlns:a16="http://schemas.microsoft.com/office/drawing/2014/main" id="{13AC957E-6055-4665-806D-6E3B015CCF7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-6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697968" y="3170848"/>
              <a:ext cx="2158408" cy="2746863"/>
            </a:xfrm>
            <a:prstGeom prst="rect">
              <a:avLst/>
            </a:prstGeom>
          </p:spPr>
        </p:pic>
      </p:grp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C35848B9-63A1-4F69-AF1A-954920296EAF}"/>
              </a:ext>
            </a:extLst>
          </p:cNvPr>
          <p:cNvGrpSpPr/>
          <p:nvPr/>
        </p:nvGrpSpPr>
        <p:grpSpPr>
          <a:xfrm>
            <a:off x="3161993" y="2450883"/>
            <a:ext cx="599124" cy="1252047"/>
            <a:chOff x="2633244" y="4025899"/>
            <a:chExt cx="1038599" cy="2170461"/>
          </a:xfrm>
        </p:grpSpPr>
        <p:pic>
          <p:nvPicPr>
            <p:cNvPr id="21" name="Picture 10" descr="Resultado de imagem para IPHONE VECTOR">
              <a:extLst>
                <a:ext uri="{FF2B5EF4-FFF2-40B4-BE49-F238E27FC236}">
                  <a16:creationId xmlns:a16="http://schemas.microsoft.com/office/drawing/2014/main" id="{37317431-C7B8-46C9-8C39-19879373A5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33244" y="4025899"/>
              <a:ext cx="1038599" cy="21704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Imagem 21">
              <a:extLst>
                <a:ext uri="{FF2B5EF4-FFF2-40B4-BE49-F238E27FC236}">
                  <a16:creationId xmlns:a16="http://schemas.microsoft.com/office/drawing/2014/main" id="{AAB66BDC-8F59-4C76-A4C2-96819C0C2B1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rightnessContrast bright="-9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84773" y="4282105"/>
              <a:ext cx="934727" cy="1655394"/>
            </a:xfrm>
            <a:prstGeom prst="rect">
              <a:avLst/>
            </a:prstGeom>
          </p:spPr>
        </p:pic>
      </p:grpSp>
      <p:grpSp>
        <p:nvGrpSpPr>
          <p:cNvPr id="6" name="Agrupar 5">
            <a:extLst>
              <a:ext uri="{FF2B5EF4-FFF2-40B4-BE49-F238E27FC236}">
                <a16:creationId xmlns:a16="http://schemas.microsoft.com/office/drawing/2014/main" id="{72BA6CEC-1B41-4DD7-9BC3-A30305CB177A}"/>
              </a:ext>
            </a:extLst>
          </p:cNvPr>
          <p:cNvGrpSpPr/>
          <p:nvPr/>
        </p:nvGrpSpPr>
        <p:grpSpPr>
          <a:xfrm>
            <a:off x="4025385" y="1632315"/>
            <a:ext cx="4141229" cy="4141229"/>
            <a:chOff x="2649376" y="2509560"/>
            <a:chExt cx="3644106" cy="3644106"/>
          </a:xfrm>
        </p:grpSpPr>
        <p:sp>
          <p:nvSpPr>
            <p:cNvPr id="10" name="Elipse 9"/>
            <p:cNvSpPr/>
            <p:nvPr/>
          </p:nvSpPr>
          <p:spPr>
            <a:xfrm>
              <a:off x="2649376" y="2509560"/>
              <a:ext cx="3644106" cy="36441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23" name="Picture 4" descr="Resultado de imagem para INCUBADORA NEONATAL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35775" y="3020616"/>
              <a:ext cx="1659290" cy="26219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4" name="Retângulo 23">
            <a:extLst>
              <a:ext uri="{FF2B5EF4-FFF2-40B4-BE49-F238E27FC236}">
                <a16:creationId xmlns:a16="http://schemas.microsoft.com/office/drawing/2014/main" id="{B96D3393-9797-4AE5-B530-7A5DE4A0D18B}"/>
              </a:ext>
            </a:extLst>
          </p:cNvPr>
          <p:cNvSpPr/>
          <p:nvPr/>
        </p:nvSpPr>
        <p:spPr>
          <a:xfrm>
            <a:off x="23136" y="38370"/>
            <a:ext cx="3494335" cy="584775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r>
              <a:rPr lang="pt-BR" sz="3200" b="1" dirty="0">
                <a:ln w="0"/>
                <a:solidFill>
                  <a:schemeClr val="bg1"/>
                </a:solidFill>
                <a:latin typeface="Exo 2 Medium" panose="00000600000000000000" pitchFamily="50" charset="0"/>
              </a:rPr>
              <a:t>JUSTIFICATIVA</a:t>
            </a:r>
            <a:endParaRPr lang="pt-BR" sz="3200" b="1" cap="none" spc="0" dirty="0">
              <a:ln w="0"/>
              <a:solidFill>
                <a:schemeClr val="bg1"/>
              </a:solidFill>
              <a:latin typeface="Exo 2 Medium" panose="00000600000000000000" pitchFamily="50" charset="0"/>
            </a:endParaRPr>
          </a:p>
        </p:txBody>
      </p:sp>
      <p:cxnSp>
        <p:nvCxnSpPr>
          <p:cNvPr id="25" name="Conector reto 24">
            <a:extLst>
              <a:ext uri="{FF2B5EF4-FFF2-40B4-BE49-F238E27FC236}">
                <a16:creationId xmlns:a16="http://schemas.microsoft.com/office/drawing/2014/main" id="{CFA69872-7BF0-4E8B-8465-91EDA5C9FB7B}"/>
              </a:ext>
            </a:extLst>
          </p:cNvPr>
          <p:cNvCxnSpPr>
            <a:cxnSpLocks/>
          </p:cNvCxnSpPr>
          <p:nvPr/>
        </p:nvCxnSpPr>
        <p:spPr>
          <a:xfrm>
            <a:off x="0" y="704334"/>
            <a:ext cx="3040912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ector reto 43">
            <a:extLst>
              <a:ext uri="{FF2B5EF4-FFF2-40B4-BE49-F238E27FC236}">
                <a16:creationId xmlns:a16="http://schemas.microsoft.com/office/drawing/2014/main" id="{FBC24E10-9F24-46BF-AA56-CB436B6F139E}"/>
              </a:ext>
            </a:extLst>
          </p:cNvPr>
          <p:cNvCxnSpPr>
            <a:cxnSpLocks/>
          </p:cNvCxnSpPr>
          <p:nvPr/>
        </p:nvCxnSpPr>
        <p:spPr>
          <a:xfrm>
            <a:off x="6096497" y="2953078"/>
            <a:ext cx="0" cy="1009322"/>
          </a:xfrm>
          <a:prstGeom prst="line">
            <a:avLst/>
          </a:prstGeom>
          <a:ln w="762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Agrupar 4">
            <a:extLst>
              <a:ext uri="{FF2B5EF4-FFF2-40B4-BE49-F238E27FC236}">
                <a16:creationId xmlns:a16="http://schemas.microsoft.com/office/drawing/2014/main" id="{C92D6561-8CC9-422B-BCAA-3449CA78DD9E}"/>
              </a:ext>
            </a:extLst>
          </p:cNvPr>
          <p:cNvGrpSpPr/>
          <p:nvPr/>
        </p:nvGrpSpPr>
        <p:grpSpPr>
          <a:xfrm>
            <a:off x="2633344" y="3957667"/>
            <a:ext cx="940918" cy="1966326"/>
            <a:chOff x="2114273" y="3708837"/>
            <a:chExt cx="1079613" cy="2256171"/>
          </a:xfrm>
        </p:grpSpPr>
        <p:pic>
          <p:nvPicPr>
            <p:cNvPr id="2" name="Imagem 1">
              <a:extLst>
                <a:ext uri="{FF2B5EF4-FFF2-40B4-BE49-F238E27FC236}">
                  <a16:creationId xmlns:a16="http://schemas.microsoft.com/office/drawing/2014/main" id="{D0991F14-F949-42E6-9814-3C4BC440AA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2176998" y="3962401"/>
              <a:ext cx="949383" cy="1811144"/>
            </a:xfrm>
            <a:prstGeom prst="rect">
              <a:avLst/>
            </a:prstGeom>
          </p:spPr>
        </p:pic>
        <p:pic>
          <p:nvPicPr>
            <p:cNvPr id="26" name="Picture 10" descr="Resultado de imagem para IPHONE VECTOR">
              <a:extLst>
                <a:ext uri="{FF2B5EF4-FFF2-40B4-BE49-F238E27FC236}">
                  <a16:creationId xmlns:a16="http://schemas.microsoft.com/office/drawing/2014/main" id="{F1ECF2D0-1B47-40AB-9FD3-56EA197BC4D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14273" y="3708837"/>
              <a:ext cx="1079613" cy="22561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7" name="Retângulo 26">
            <a:extLst>
              <a:ext uri="{FF2B5EF4-FFF2-40B4-BE49-F238E27FC236}">
                <a16:creationId xmlns:a16="http://schemas.microsoft.com/office/drawing/2014/main" id="{A7F455AA-F5E4-4642-B321-7C95B149CA7F}"/>
              </a:ext>
            </a:extLst>
          </p:cNvPr>
          <p:cNvSpPr/>
          <p:nvPr/>
        </p:nvSpPr>
        <p:spPr>
          <a:xfrm>
            <a:off x="179919" y="4109294"/>
            <a:ext cx="2415225" cy="831535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pt-BR" sz="2800" b="1" dirty="0">
                <a:ln w="0"/>
                <a:solidFill>
                  <a:srgbClr val="68CBC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2" charset="0"/>
              </a:rPr>
              <a:t>ACESSO PARA OS PAIS</a:t>
            </a:r>
          </a:p>
        </p:txBody>
      </p:sp>
      <p:cxnSp>
        <p:nvCxnSpPr>
          <p:cNvPr id="29" name="Conector reto 28">
            <a:extLst>
              <a:ext uri="{FF2B5EF4-FFF2-40B4-BE49-F238E27FC236}">
                <a16:creationId xmlns:a16="http://schemas.microsoft.com/office/drawing/2014/main" id="{237A3AA8-65D2-4E18-9ABE-31562423ACC4}"/>
              </a:ext>
            </a:extLst>
          </p:cNvPr>
          <p:cNvCxnSpPr>
            <a:cxnSpLocks/>
          </p:cNvCxnSpPr>
          <p:nvPr/>
        </p:nvCxnSpPr>
        <p:spPr>
          <a:xfrm>
            <a:off x="3621747" y="5267074"/>
            <a:ext cx="2430993" cy="18257"/>
          </a:xfrm>
          <a:prstGeom prst="line">
            <a:avLst/>
          </a:prstGeom>
          <a:ln w="762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9684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350" fill="hold"/>
                                        <p:tgtEl>
                                          <p:spTgt spid="6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50"/>
                            </p:stCondLst>
                            <p:childTnLst>
                              <p:par>
                                <p:cTn id="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81481E-6 L 0 0.23218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159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850"/>
                            </p:stCondLst>
                            <p:childTnLst>
                              <p:par>
                                <p:cTn id="1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7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6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7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35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7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1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7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75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2" descr="http://www.correiodoestadoonline.com.br/arquivos/noticias/3.pn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80000"/>
                    </a14:imgEffect>
                    <a14:imgEffect>
                      <a14:brightnessContrast bright="-4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3907"/>
          </a:xfrm>
          <a:prstGeom prst="rect">
            <a:avLst/>
          </a:prstGeom>
          <a:noFill/>
        </p:spPr>
      </p:pic>
      <p:sp>
        <p:nvSpPr>
          <p:cNvPr id="8" name="Retângulo 7"/>
          <p:cNvSpPr/>
          <p:nvPr/>
        </p:nvSpPr>
        <p:spPr>
          <a:xfrm>
            <a:off x="0" y="0"/>
            <a:ext cx="12192000" cy="6863907"/>
          </a:xfrm>
          <a:prstGeom prst="rect">
            <a:avLst/>
          </a:prstGeom>
          <a:solidFill>
            <a:schemeClr val="tx1">
              <a:alpha val="1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8CBCC"/>
              </a:solidFill>
            </a:endParaRPr>
          </a:p>
        </p:txBody>
      </p:sp>
      <p:sp>
        <p:nvSpPr>
          <p:cNvPr id="21" name="Elipse 20"/>
          <p:cNvSpPr/>
          <p:nvPr/>
        </p:nvSpPr>
        <p:spPr>
          <a:xfrm>
            <a:off x="3919022" y="577039"/>
            <a:ext cx="4353952" cy="435395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20" t="62755" r="13058" b="8894"/>
          <a:stretch/>
        </p:blipFill>
        <p:spPr>
          <a:xfrm>
            <a:off x="4603748" y="3066346"/>
            <a:ext cx="2990852" cy="725624"/>
          </a:xfrm>
          <a:prstGeom prst="rect">
            <a:avLst/>
          </a:prstGeom>
        </p:spPr>
      </p:pic>
      <p:sp>
        <p:nvSpPr>
          <p:cNvPr id="15" name="Retângulo 14"/>
          <p:cNvSpPr/>
          <p:nvPr/>
        </p:nvSpPr>
        <p:spPr>
          <a:xfrm>
            <a:off x="2921943" y="5261869"/>
            <a:ext cx="6348109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4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Light" panose="00000400000000000000" pitchFamily="2" charset="0"/>
              </a:rPr>
              <a:t>SISTEMA WEB CENTRALIZADOR DE DADOS DE INCUBADORAS NEONATAL</a:t>
            </a:r>
            <a:endParaRPr lang="pt-BR" sz="24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Light" panose="00000400000000000000" pitchFamily="2" charset="0"/>
            </a:endParaRPr>
          </a:p>
        </p:txBody>
      </p:sp>
      <p:pic>
        <p:nvPicPr>
          <p:cNvPr id="22" name="Imagem 2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506"/>
          <a:stretch/>
        </p:blipFill>
        <p:spPr>
          <a:xfrm>
            <a:off x="4854092" y="1520107"/>
            <a:ext cx="2483812" cy="1493444"/>
          </a:xfrm>
          <a:prstGeom prst="rect">
            <a:avLst/>
          </a:prstGeom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6510727C-C843-4D84-A07F-20F37366891D}"/>
              </a:ext>
            </a:extLst>
          </p:cNvPr>
          <p:cNvCxnSpPr/>
          <p:nvPr/>
        </p:nvCxnSpPr>
        <p:spPr>
          <a:xfrm>
            <a:off x="5433530" y="5170077"/>
            <a:ext cx="13038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tângulo 12"/>
          <p:cNvSpPr/>
          <p:nvPr/>
        </p:nvSpPr>
        <p:spPr>
          <a:xfrm>
            <a:off x="2921943" y="6092866"/>
            <a:ext cx="6348109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4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Light" panose="00000400000000000000" pitchFamily="2" charset="0"/>
              </a:rPr>
              <a:t>GRAFICOS, ESTATÍSTICAS</a:t>
            </a:r>
            <a:endParaRPr lang="pt-BR" sz="24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Light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3605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Agrupar 5"/>
          <p:cNvGrpSpPr/>
          <p:nvPr/>
        </p:nvGrpSpPr>
        <p:grpSpPr>
          <a:xfrm>
            <a:off x="0" y="-5907"/>
            <a:ext cx="12192000" cy="6863907"/>
            <a:chOff x="0" y="0"/>
            <a:chExt cx="12192000" cy="6863907"/>
          </a:xfrm>
        </p:grpSpPr>
        <p:pic>
          <p:nvPicPr>
            <p:cNvPr id="4" name="Picture 22" descr="http://www.correiodoestadoonline.com.br/arquivos/noticias/3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80000"/>
                      </a14:imgEffect>
                      <a14:imgEffect>
                        <a14:brightnessContrast bright="-4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192000" cy="6863907"/>
            </a:xfrm>
            <a:prstGeom prst="rect">
              <a:avLst/>
            </a:prstGeom>
            <a:noFill/>
          </p:spPr>
        </p:pic>
        <p:sp>
          <p:nvSpPr>
            <p:cNvPr id="5" name="Retângulo 4"/>
            <p:cNvSpPr/>
            <p:nvPr/>
          </p:nvSpPr>
          <p:spPr>
            <a:xfrm>
              <a:off x="0" y="5907"/>
              <a:ext cx="12192000" cy="6858000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87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graphicFrame>
        <p:nvGraphicFramePr>
          <p:cNvPr id="7" name="Tabe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9766799"/>
              </p:ext>
            </p:extLst>
          </p:nvPr>
        </p:nvGraphicFramePr>
        <p:xfrm>
          <a:off x="266700" y="1294689"/>
          <a:ext cx="6578600" cy="540318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08791">
                  <a:extLst>
                    <a:ext uri="{9D8B030D-6E8A-4147-A177-3AD203B41FA5}">
                      <a16:colId xmlns:a16="http://schemas.microsoft.com/office/drawing/2014/main" val="1568329710"/>
                    </a:ext>
                  </a:extLst>
                </a:gridCol>
                <a:gridCol w="4290817">
                  <a:extLst>
                    <a:ext uri="{9D8B030D-6E8A-4147-A177-3AD203B41FA5}">
                      <a16:colId xmlns:a16="http://schemas.microsoft.com/office/drawing/2014/main" val="1871891061"/>
                    </a:ext>
                  </a:extLst>
                </a:gridCol>
                <a:gridCol w="1978992">
                  <a:extLst>
                    <a:ext uri="{9D8B030D-6E8A-4147-A177-3AD203B41FA5}">
                      <a16:colId xmlns:a16="http://schemas.microsoft.com/office/drawing/2014/main" val="579065303"/>
                    </a:ext>
                  </a:extLst>
                </a:gridCol>
              </a:tblGrid>
              <a:tr h="3178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ID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REQUISITOS FUNCIONAIS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PRIORIDADE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38585819"/>
                  </a:ext>
                </a:extLst>
              </a:tr>
              <a:tr h="39176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1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A aplicação web terá sistema de </a:t>
                      </a:r>
                      <a:r>
                        <a:rPr lang="pt-BR" sz="1300" dirty="0" err="1">
                          <a:effectLst/>
                        </a:rPr>
                        <a:t>login</a:t>
                      </a:r>
                      <a:r>
                        <a:rPr lang="pt-BR" sz="1300" dirty="0">
                          <a:effectLst/>
                        </a:rPr>
                        <a:t>;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Essencial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29273268"/>
                  </a:ext>
                </a:extLst>
              </a:tr>
              <a:tr h="31703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2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O sistema deverá gerenciar incubadoras;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Essencial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39794314"/>
                  </a:ext>
                </a:extLst>
              </a:tr>
              <a:tr h="39777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3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Coletar dados</a:t>
                      </a:r>
                      <a:r>
                        <a:rPr lang="pt-BR" sz="1300" baseline="0" dirty="0">
                          <a:effectLst/>
                        </a:rPr>
                        <a:t> de temperatura e umidade do ar;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Essencial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91518698"/>
                  </a:ext>
                </a:extLst>
              </a:tr>
              <a:tr h="56356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4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540385" algn="l"/>
                          <a:tab pos="449580" algn="l"/>
                        </a:tabLst>
                        <a:defRPr/>
                      </a:pPr>
                      <a:r>
                        <a:rPr lang="pt-BR" sz="1300" dirty="0">
                          <a:effectLst/>
                        </a:rPr>
                        <a:t>Para acessar o sistema o usuário deverá ter um cadastro prévio;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Essencial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25861265"/>
                  </a:ext>
                </a:extLst>
              </a:tr>
              <a:tr h="66085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5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O sistema deverá permitir o CRUD de recém-nascidos nas incubadoras;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Essencial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52575384"/>
                  </a:ext>
                </a:extLst>
              </a:tr>
              <a:tr h="101008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6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O sistema deverá obter temperatura e umidade das incubadoras físicas relacionadas  a cada incubadora cadastrada;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Essencial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75989410"/>
                  </a:ext>
                </a:extLst>
              </a:tr>
              <a:tr h="66085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7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O sistema deverá exibir dados de temperatura e umidade em forma de gráfico;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Essencial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77018614"/>
                  </a:ext>
                </a:extLst>
              </a:tr>
              <a:tr h="66085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8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O sistema deverá permitir dar alta a um recém-nascido seguido de um relatório;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Essencial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94745648"/>
                  </a:ext>
                </a:extLst>
              </a:tr>
              <a:tr h="39176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9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O ambiente web será totalmente responsivo;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Importante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45670915"/>
                  </a:ext>
                </a:extLst>
              </a:tr>
            </a:tbl>
          </a:graphicData>
        </a:graphic>
      </p:graphicFrame>
      <p:graphicFrame>
        <p:nvGraphicFramePr>
          <p:cNvPr id="10" name="Tabela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7710751"/>
              </p:ext>
            </p:extLst>
          </p:nvPr>
        </p:nvGraphicFramePr>
        <p:xfrm>
          <a:off x="7137676" y="1294689"/>
          <a:ext cx="4761948" cy="537238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83541">
                  <a:extLst>
                    <a:ext uri="{9D8B030D-6E8A-4147-A177-3AD203B41FA5}">
                      <a16:colId xmlns:a16="http://schemas.microsoft.com/office/drawing/2014/main" val="946642547"/>
                    </a:ext>
                  </a:extLst>
                </a:gridCol>
                <a:gridCol w="2508558">
                  <a:extLst>
                    <a:ext uri="{9D8B030D-6E8A-4147-A177-3AD203B41FA5}">
                      <a16:colId xmlns:a16="http://schemas.microsoft.com/office/drawing/2014/main" val="2882887969"/>
                    </a:ext>
                  </a:extLst>
                </a:gridCol>
                <a:gridCol w="1969849">
                  <a:extLst>
                    <a:ext uri="{9D8B030D-6E8A-4147-A177-3AD203B41FA5}">
                      <a16:colId xmlns:a16="http://schemas.microsoft.com/office/drawing/2014/main" val="1670058364"/>
                    </a:ext>
                  </a:extLst>
                </a:gridCol>
              </a:tblGrid>
              <a:tr h="27403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ID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REQUISITOS NÂO FUNCIONAIS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PRIORIDADE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13653519"/>
                  </a:ext>
                </a:extLst>
              </a:tr>
              <a:tr h="89348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1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O sistema ficará em produção em plataforma Cloud Azure com Windows Server;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Essencial 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42003131"/>
                  </a:ext>
                </a:extLst>
              </a:tr>
              <a:tr h="59565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2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O sistema contará com um Arduino UNO e um sensor DHT11;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Essencial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31365082"/>
                  </a:ext>
                </a:extLst>
              </a:tr>
              <a:tr h="119535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3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Para o sistema ser executado com performance  deverá estar conectado a uma rede 4MB (Mínimo) via Wifi;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Essencial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67535889"/>
                  </a:ext>
                </a:extLst>
              </a:tr>
              <a:tr h="119535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4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Requisitos de desempenho: Processador Clock 2.0, RAM 4 GB, Armazenamento 1 GB escalável (Mínimo) em Cloud;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Importante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95631882"/>
                  </a:ext>
                </a:extLst>
              </a:tr>
              <a:tr h="119535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5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O Sistema poderá ser executado em navegadores: Opera, Chrome, Edge, Firefox. O sistema não dará suporte ao navegador Internet Explorer;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Importante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36794137"/>
                  </a:ext>
                </a:extLst>
              </a:tr>
            </a:tbl>
          </a:graphicData>
        </a:graphic>
      </p:graphicFrame>
      <p:sp>
        <p:nvSpPr>
          <p:cNvPr id="9" name="Retângulo 8">
            <a:extLst>
              <a:ext uri="{FF2B5EF4-FFF2-40B4-BE49-F238E27FC236}">
                <a16:creationId xmlns:a16="http://schemas.microsoft.com/office/drawing/2014/main" id="{8D1A6B34-4559-498A-81EC-F893FFE25A78}"/>
              </a:ext>
            </a:extLst>
          </p:cNvPr>
          <p:cNvSpPr/>
          <p:nvPr/>
        </p:nvSpPr>
        <p:spPr>
          <a:xfrm>
            <a:off x="126222" y="198787"/>
            <a:ext cx="9627378" cy="584775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pt-BR" sz="32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REQUISITOS</a:t>
            </a:r>
          </a:p>
        </p:txBody>
      </p:sp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BDF0B0A9-58D4-42DB-993A-EC589233B490}"/>
              </a:ext>
            </a:extLst>
          </p:cNvPr>
          <p:cNvCxnSpPr/>
          <p:nvPr/>
        </p:nvCxnSpPr>
        <p:spPr>
          <a:xfrm>
            <a:off x="0" y="953059"/>
            <a:ext cx="6325704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56378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Agrupar 5"/>
          <p:cNvGrpSpPr/>
          <p:nvPr/>
        </p:nvGrpSpPr>
        <p:grpSpPr>
          <a:xfrm>
            <a:off x="0" y="0"/>
            <a:ext cx="12192000" cy="6863907"/>
            <a:chOff x="0" y="0"/>
            <a:chExt cx="12192000" cy="6863907"/>
          </a:xfrm>
        </p:grpSpPr>
        <p:pic>
          <p:nvPicPr>
            <p:cNvPr id="4" name="Picture 22" descr="http://www.correiodoestadoonline.com.br/arquivos/noticias/3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-80000"/>
                      </a14:imgEffect>
                      <a14:imgEffect>
                        <a14:brightnessContrast bright="-4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192000" cy="6863907"/>
            </a:xfrm>
            <a:prstGeom prst="rect">
              <a:avLst/>
            </a:prstGeom>
            <a:noFill/>
          </p:spPr>
        </p:pic>
        <p:sp>
          <p:nvSpPr>
            <p:cNvPr id="5" name="Retângulo 4"/>
            <p:cNvSpPr/>
            <p:nvPr/>
          </p:nvSpPr>
          <p:spPr>
            <a:xfrm>
              <a:off x="0" y="5907"/>
              <a:ext cx="12192000" cy="6858000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87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pic>
        <p:nvPicPr>
          <p:cNvPr id="37" name="Imagem 36"/>
          <p:cNvPicPr>
            <a:picLocks noChangeAspect="1"/>
          </p:cNvPicPr>
          <p:nvPr/>
        </p:nvPicPr>
        <p:blipFill rotWithShape="1">
          <a:blip r:embed="rId5"/>
          <a:srcRect t="3922" r="574" b="246"/>
          <a:stretch/>
        </p:blipFill>
        <p:spPr>
          <a:xfrm>
            <a:off x="135146" y="1732919"/>
            <a:ext cx="6723508" cy="49403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contourClr>
              <a:srgbClr val="FFFFFF"/>
            </a:contourClr>
          </a:sp3d>
        </p:spPr>
      </p:pic>
      <p:pic>
        <p:nvPicPr>
          <p:cNvPr id="42" name="Imagem 41"/>
          <p:cNvPicPr/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" t="1153" r="54053" b="1598"/>
          <a:stretch/>
        </p:blipFill>
        <p:spPr bwMode="auto">
          <a:xfrm>
            <a:off x="7000897" y="1732919"/>
            <a:ext cx="4947411" cy="49403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contourClr>
              <a:srgbClr val="FFFFFF"/>
            </a:contourClr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7" name="Retângulo 26"/>
          <p:cNvSpPr/>
          <p:nvPr/>
        </p:nvSpPr>
        <p:spPr>
          <a:xfrm>
            <a:off x="126222" y="1248224"/>
            <a:ext cx="3328178" cy="461665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pt-BR" sz="24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PRODUCT BACKLOG</a:t>
            </a:r>
            <a:endParaRPr lang="pt-BR" sz="24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sp>
        <p:nvSpPr>
          <p:cNvPr id="28" name="Retângulo 27"/>
          <p:cNvSpPr/>
          <p:nvPr/>
        </p:nvSpPr>
        <p:spPr>
          <a:xfrm>
            <a:off x="6965320" y="1271254"/>
            <a:ext cx="3328178" cy="461665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pt-BR" sz="24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SPRINTS BACKLOG</a:t>
            </a:r>
            <a:endParaRPr lang="pt-BR" sz="24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D2E43635-9421-4BAC-8766-C1D77D2784FE}"/>
              </a:ext>
            </a:extLst>
          </p:cNvPr>
          <p:cNvSpPr/>
          <p:nvPr/>
        </p:nvSpPr>
        <p:spPr>
          <a:xfrm>
            <a:off x="126222" y="198787"/>
            <a:ext cx="9627378" cy="584775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pt-BR" sz="32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METODOLOGIA ÁGIL - SCRUM</a:t>
            </a:r>
            <a:endParaRPr lang="pt-BR" sz="32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2F119B3F-1695-4B77-9799-CEBB849D4CFD}"/>
              </a:ext>
            </a:extLst>
          </p:cNvPr>
          <p:cNvCxnSpPr/>
          <p:nvPr/>
        </p:nvCxnSpPr>
        <p:spPr>
          <a:xfrm>
            <a:off x="0" y="953059"/>
            <a:ext cx="6325704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Agrupar 6">
            <a:extLst>
              <a:ext uri="{FF2B5EF4-FFF2-40B4-BE49-F238E27FC236}">
                <a16:creationId xmlns:a16="http://schemas.microsoft.com/office/drawing/2014/main" id="{3900790B-6370-4981-9661-70B3A2EC6AE9}"/>
              </a:ext>
            </a:extLst>
          </p:cNvPr>
          <p:cNvGrpSpPr/>
          <p:nvPr/>
        </p:nvGrpSpPr>
        <p:grpSpPr>
          <a:xfrm>
            <a:off x="1841923" y="1151917"/>
            <a:ext cx="6349206" cy="5079365"/>
            <a:chOff x="1841923" y="1151917"/>
            <a:chExt cx="6349206" cy="5079365"/>
          </a:xfrm>
        </p:grpSpPr>
        <p:pic>
          <p:nvPicPr>
            <p:cNvPr id="3" name="Imagem 2">
              <a:extLst>
                <a:ext uri="{FF2B5EF4-FFF2-40B4-BE49-F238E27FC236}">
                  <a16:creationId xmlns:a16="http://schemas.microsoft.com/office/drawing/2014/main" id="{B18E373E-C4B1-44B5-80C4-95B7FDF7C33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41923" y="1151917"/>
              <a:ext cx="6349206" cy="5079365"/>
            </a:xfrm>
            <a:prstGeom prst="rect">
              <a:avLst/>
            </a:prstGeom>
          </p:spPr>
        </p:pic>
        <p:sp>
          <p:nvSpPr>
            <p:cNvPr id="14" name="Retângulo 13">
              <a:extLst>
                <a:ext uri="{FF2B5EF4-FFF2-40B4-BE49-F238E27FC236}">
                  <a16:creationId xmlns:a16="http://schemas.microsoft.com/office/drawing/2014/main" id="{5EE4389D-B4A8-4A32-8B0E-0CC8FC3D14D1}"/>
                </a:ext>
              </a:extLst>
            </p:cNvPr>
            <p:cNvSpPr/>
            <p:nvPr/>
          </p:nvSpPr>
          <p:spPr>
            <a:xfrm>
              <a:off x="3831943" y="3095073"/>
              <a:ext cx="2264057" cy="1107996"/>
            </a:xfrm>
            <a:prstGeom prst="rect">
              <a:avLst/>
            </a:prstGeom>
            <a:noFill/>
            <a:effectLst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pt-BR" sz="6600" b="1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Exo 2 Semi Bold" panose="00000700000000000000" pitchFamily="2" charset="0"/>
                </a:rPr>
                <a:t>ÁGIL</a:t>
              </a:r>
              <a:endParaRPr lang="pt-BR" sz="66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Semi Bold" panose="00000700000000000000" pitchFamily="2" charset="0"/>
              </a:endParaRPr>
            </a:p>
          </p:txBody>
        </p:sp>
      </p:grpSp>
      <p:pic>
        <p:nvPicPr>
          <p:cNvPr id="13" name="Imagem 12">
            <a:extLst>
              <a:ext uri="{FF2B5EF4-FFF2-40B4-BE49-F238E27FC236}">
                <a16:creationId xmlns:a16="http://schemas.microsoft.com/office/drawing/2014/main" id="{E5EC5AA2-33A1-44A4-BF9D-FD1F913EEC2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7168" y="2715779"/>
            <a:ext cx="1835910" cy="1924745"/>
          </a:xfrm>
          <a:prstGeom prst="rect">
            <a:avLst/>
          </a:prstGeom>
        </p:spPr>
      </p:pic>
      <p:pic>
        <p:nvPicPr>
          <p:cNvPr id="22" name="Picture 6" descr="Resultado de imagem para cube vector">
            <a:extLst>
              <a:ext uri="{FF2B5EF4-FFF2-40B4-BE49-F238E27FC236}">
                <a16:creationId xmlns:a16="http://schemas.microsoft.com/office/drawing/2014/main" id="{2F09A7C1-12F5-498A-B259-ED89C9ECD8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7167" y="4225179"/>
            <a:ext cx="1374913" cy="1374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esultado de imagem para cube vector">
            <a:extLst>
              <a:ext uri="{FF2B5EF4-FFF2-40B4-BE49-F238E27FC236}">
                <a16:creationId xmlns:a16="http://schemas.microsoft.com/office/drawing/2014/main" id="{77676042-0524-4E86-9035-899BD6A909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3372" y="4571739"/>
            <a:ext cx="1374913" cy="1374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6" descr="Resultado de imagem para cube vector">
            <a:extLst>
              <a:ext uri="{FF2B5EF4-FFF2-40B4-BE49-F238E27FC236}">
                <a16:creationId xmlns:a16="http://schemas.microsoft.com/office/drawing/2014/main" id="{BA6AB032-4E65-4179-AD7E-4FB891E481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1032" y="3738199"/>
            <a:ext cx="1374913" cy="1374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Retângulo 23">
            <a:extLst>
              <a:ext uri="{FF2B5EF4-FFF2-40B4-BE49-F238E27FC236}">
                <a16:creationId xmlns:a16="http://schemas.microsoft.com/office/drawing/2014/main" id="{6E339CDB-C80C-45B0-860E-4FCAA8062717}"/>
              </a:ext>
            </a:extLst>
          </p:cNvPr>
          <p:cNvSpPr/>
          <p:nvPr/>
        </p:nvSpPr>
        <p:spPr>
          <a:xfrm>
            <a:off x="7822250" y="5888935"/>
            <a:ext cx="2392476" cy="584775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32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PRODUTO</a:t>
            </a:r>
            <a:endParaRPr lang="pt-BR" sz="32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E4FBE8F9-6849-42B4-92CD-C23BB57EE01C}"/>
              </a:ext>
            </a:extLst>
          </p:cNvPr>
          <p:cNvSpPr/>
          <p:nvPr/>
        </p:nvSpPr>
        <p:spPr>
          <a:xfrm>
            <a:off x="3820288" y="5888935"/>
            <a:ext cx="2392476" cy="584775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32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SPRINT</a:t>
            </a:r>
            <a:endParaRPr lang="pt-BR" sz="32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0996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-2.59259E-6 L 4.58333E-6 -0.0919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606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 tmFilter="0, 0; .2, .5; .8, .5; 1, 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250" autoRev="1" fill="hold"/>
                                        <p:tgtEl>
                                          <p:spTgt spid="2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1.11111E-6 L 0.02995 1.11111E-6 " pathEditMode="relative" rAng="0" ptsTypes="AA">
                                      <p:cBhvr>
                                        <p:cTn id="2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9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/>
      <p:bldP spid="24" grpId="0"/>
      <p:bldP spid="24" grpId="1"/>
      <p:bldP spid="25" grpId="0"/>
      <p:bldP spid="25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Agrupar 5"/>
          <p:cNvGrpSpPr/>
          <p:nvPr/>
        </p:nvGrpSpPr>
        <p:grpSpPr>
          <a:xfrm>
            <a:off x="0" y="-5907"/>
            <a:ext cx="12192000" cy="6863907"/>
            <a:chOff x="0" y="0"/>
            <a:chExt cx="12192000" cy="6863907"/>
          </a:xfrm>
        </p:grpSpPr>
        <p:pic>
          <p:nvPicPr>
            <p:cNvPr id="4" name="Picture 22" descr="http://www.correiodoestadoonline.com.br/arquivos/noticias/3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80000"/>
                      </a14:imgEffect>
                      <a14:imgEffect>
                        <a14:brightnessContrast bright="-4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192000" cy="6863907"/>
            </a:xfrm>
            <a:prstGeom prst="rect">
              <a:avLst/>
            </a:prstGeom>
            <a:noFill/>
          </p:spPr>
        </p:pic>
        <p:sp>
          <p:nvSpPr>
            <p:cNvPr id="5" name="Retângulo 4"/>
            <p:cNvSpPr/>
            <p:nvPr/>
          </p:nvSpPr>
          <p:spPr>
            <a:xfrm>
              <a:off x="0" y="5907"/>
              <a:ext cx="12192000" cy="6858000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87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grpSp>
        <p:nvGrpSpPr>
          <p:cNvPr id="3" name="Agrupar 2">
            <a:extLst>
              <a:ext uri="{FF2B5EF4-FFF2-40B4-BE49-F238E27FC236}">
                <a16:creationId xmlns:a16="http://schemas.microsoft.com/office/drawing/2014/main" id="{259E1CFA-6E64-4575-BACC-2963479A1A35}"/>
              </a:ext>
            </a:extLst>
          </p:cNvPr>
          <p:cNvGrpSpPr/>
          <p:nvPr/>
        </p:nvGrpSpPr>
        <p:grpSpPr>
          <a:xfrm>
            <a:off x="1732853" y="214963"/>
            <a:ext cx="7199112" cy="1653523"/>
            <a:chOff x="1732853" y="214963"/>
            <a:chExt cx="7199112" cy="1653523"/>
          </a:xfrm>
        </p:grpSpPr>
        <p:cxnSp>
          <p:nvCxnSpPr>
            <p:cNvPr id="8" name="Conector reto 7">
              <a:extLst>
                <a:ext uri="{FF2B5EF4-FFF2-40B4-BE49-F238E27FC236}">
                  <a16:creationId xmlns:a16="http://schemas.microsoft.com/office/drawing/2014/main" id="{6510727C-C843-4D84-A07F-20F37366891D}"/>
                </a:ext>
              </a:extLst>
            </p:cNvPr>
            <p:cNvCxnSpPr/>
            <p:nvPr/>
          </p:nvCxnSpPr>
          <p:spPr>
            <a:xfrm>
              <a:off x="1732853" y="919897"/>
              <a:ext cx="6325704" cy="0"/>
            </a:xfrm>
            <a:prstGeom prst="line">
              <a:avLst/>
            </a:prstGeom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etângulo 28"/>
            <p:cNvSpPr/>
            <p:nvPr/>
          </p:nvSpPr>
          <p:spPr>
            <a:xfrm>
              <a:off x="2585311" y="457815"/>
              <a:ext cx="3777389" cy="461665"/>
            </a:xfrm>
            <a:prstGeom prst="rect">
              <a:avLst/>
            </a:prstGeom>
            <a:noFill/>
            <a:effectLst/>
          </p:spPr>
          <p:txBody>
            <a:bodyPr wrap="square" lIns="91440" tIns="45720" rIns="91440" bIns="45720">
              <a:spAutoFit/>
            </a:bodyPr>
            <a:lstStyle/>
            <a:p>
              <a:r>
                <a:rPr lang="pt-BR" sz="2400" b="1" dirty="0">
                  <a:ln w="0"/>
                  <a:solidFill>
                    <a:srgbClr val="68CBCC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Exo 2 Medium" panose="00000600000000000000" pitchFamily="50" charset="0"/>
                </a:rPr>
                <a:t>LUCAS YUDI GANEKO</a:t>
              </a:r>
              <a:endParaRPr lang="pt-BR" sz="2400" b="1" cap="none" spc="0" dirty="0">
                <a:ln w="0"/>
                <a:solidFill>
                  <a:srgbClr val="68CBC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endParaRPr>
            </a:p>
          </p:txBody>
        </p:sp>
        <p:sp>
          <p:nvSpPr>
            <p:cNvPr id="50" name="Retângulo 49"/>
            <p:cNvSpPr/>
            <p:nvPr/>
          </p:nvSpPr>
          <p:spPr>
            <a:xfrm>
              <a:off x="2588983" y="945156"/>
              <a:ext cx="6342982" cy="923330"/>
            </a:xfrm>
            <a:prstGeom prst="rect">
              <a:avLst/>
            </a:prstGeom>
            <a:noFill/>
            <a:effectLst/>
          </p:spPr>
          <p:txBody>
            <a:bodyPr wrap="square" lIns="91440" tIns="45720" rIns="91440" bIns="45720">
              <a:spAutoFit/>
            </a:bodyPr>
            <a:lstStyle/>
            <a:p>
              <a:r>
                <a:rPr lang="pt-BR" b="1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Exo 2 Extra Light" panose="00000300000000000000" pitchFamily="50" charset="0"/>
                </a:rPr>
                <a:t>Desenvolvimento front-end</a:t>
              </a:r>
            </a:p>
            <a:p>
              <a:r>
                <a:rPr lang="pt-BR" b="1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Exo 2 Extra Light" panose="00000300000000000000" pitchFamily="50" charset="0"/>
                </a:rPr>
                <a:t>Planejamento do projeto </a:t>
              </a:r>
              <a:endParaRPr lang="pt-BR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endParaRPr>
            </a:p>
            <a:p>
              <a:r>
                <a:rPr lang="pt-BR" b="1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Exo 2 Extra Light" panose="00000300000000000000" pitchFamily="50" charset="0"/>
                </a:rPr>
                <a:t>Documentação do projeto    </a:t>
              </a:r>
              <a:endParaRPr lang="pt-BR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endParaRPr>
            </a:p>
          </p:txBody>
        </p:sp>
        <p:sp>
          <p:nvSpPr>
            <p:cNvPr id="30" name="Retângulo 29"/>
            <p:cNvSpPr/>
            <p:nvPr/>
          </p:nvSpPr>
          <p:spPr>
            <a:xfrm>
              <a:off x="2019481" y="214963"/>
              <a:ext cx="3437737" cy="400110"/>
            </a:xfrm>
            <a:prstGeom prst="rect">
              <a:avLst/>
            </a:prstGeom>
            <a:noFill/>
            <a:effectLst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pt-BR" sz="2000" b="1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Exo 2 Extra Light" panose="00000300000000000000" pitchFamily="50" charset="0"/>
                </a:rPr>
                <a:t>PRODUCT OWNER</a:t>
              </a:r>
              <a:endParaRPr lang="pt-BR" sz="20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endParaRPr>
            </a:p>
          </p:txBody>
        </p:sp>
      </p:grpSp>
      <p:grpSp>
        <p:nvGrpSpPr>
          <p:cNvPr id="7" name="Agrupar 6">
            <a:extLst>
              <a:ext uri="{FF2B5EF4-FFF2-40B4-BE49-F238E27FC236}">
                <a16:creationId xmlns:a16="http://schemas.microsoft.com/office/drawing/2014/main" id="{F1322809-9270-40C1-96E9-E9D962DBE167}"/>
              </a:ext>
            </a:extLst>
          </p:cNvPr>
          <p:cNvGrpSpPr/>
          <p:nvPr/>
        </p:nvGrpSpPr>
        <p:grpSpPr>
          <a:xfrm>
            <a:off x="3260035" y="1562587"/>
            <a:ext cx="7079807" cy="1699975"/>
            <a:chOff x="3260035" y="1562587"/>
            <a:chExt cx="7079807" cy="1699975"/>
          </a:xfrm>
        </p:grpSpPr>
        <p:cxnSp>
          <p:nvCxnSpPr>
            <p:cNvPr id="31" name="Conector reto 30">
              <a:extLst>
                <a:ext uri="{FF2B5EF4-FFF2-40B4-BE49-F238E27FC236}">
                  <a16:creationId xmlns:a16="http://schemas.microsoft.com/office/drawing/2014/main" id="{6510727C-C843-4D84-A07F-20F37366891D}"/>
                </a:ext>
              </a:extLst>
            </p:cNvPr>
            <p:cNvCxnSpPr/>
            <p:nvPr/>
          </p:nvCxnSpPr>
          <p:spPr>
            <a:xfrm>
              <a:off x="3985723" y="2322177"/>
              <a:ext cx="6325704" cy="0"/>
            </a:xfrm>
            <a:prstGeom prst="line">
              <a:avLst/>
            </a:prstGeom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Retângulo 39"/>
            <p:cNvSpPr/>
            <p:nvPr/>
          </p:nvSpPr>
          <p:spPr>
            <a:xfrm>
              <a:off x="6287171" y="1848190"/>
              <a:ext cx="3368711" cy="461665"/>
            </a:xfrm>
            <a:prstGeom prst="rect">
              <a:avLst/>
            </a:prstGeom>
            <a:noFill/>
            <a:effectLst/>
          </p:spPr>
          <p:txBody>
            <a:bodyPr wrap="square" lIns="91440" tIns="45720" rIns="91440" bIns="45720">
              <a:spAutoFit/>
            </a:bodyPr>
            <a:lstStyle/>
            <a:p>
              <a:pPr algn="r"/>
              <a:r>
                <a:rPr lang="pt-BR" sz="2400" b="1" dirty="0">
                  <a:ln w="0"/>
                  <a:solidFill>
                    <a:srgbClr val="68CBCC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Exo 2 Medium" panose="00000600000000000000" pitchFamily="50" charset="0"/>
                </a:rPr>
                <a:t>RODOLFO GREGÓRIO</a:t>
              </a:r>
              <a:endParaRPr lang="pt-BR" sz="2400" b="1" cap="none" spc="0" dirty="0">
                <a:ln w="0"/>
                <a:solidFill>
                  <a:srgbClr val="68CBC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endParaRPr>
            </a:p>
          </p:txBody>
        </p:sp>
        <p:sp>
          <p:nvSpPr>
            <p:cNvPr id="51" name="Retângulo 50"/>
            <p:cNvSpPr/>
            <p:nvPr/>
          </p:nvSpPr>
          <p:spPr>
            <a:xfrm>
              <a:off x="3260035" y="2339232"/>
              <a:ext cx="6361182" cy="923330"/>
            </a:xfrm>
            <a:prstGeom prst="rect">
              <a:avLst/>
            </a:prstGeom>
            <a:noFill/>
            <a:effectLst/>
          </p:spPr>
          <p:txBody>
            <a:bodyPr wrap="square" lIns="91440" tIns="45720" rIns="91440" bIns="45720">
              <a:spAutoFit/>
            </a:bodyPr>
            <a:lstStyle/>
            <a:p>
              <a:pPr algn="r"/>
              <a:r>
                <a:rPr lang="pt-BR" b="1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Exo 2 Extra Light" panose="00000300000000000000" pitchFamily="50" charset="0"/>
                </a:rPr>
                <a:t>Desenvolvimento back-end</a:t>
              </a:r>
            </a:p>
            <a:p>
              <a:pPr algn="r"/>
              <a:r>
                <a:rPr lang="pt-BR" b="1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Exo 2 Extra Light" panose="00000300000000000000" pitchFamily="50" charset="0"/>
                </a:rPr>
                <a:t>Arquitetura da aplicação web</a:t>
              </a:r>
              <a:endParaRPr lang="pt-BR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endParaRPr>
            </a:p>
            <a:p>
              <a:pPr algn="r"/>
              <a:r>
                <a:rPr lang="pt-BR" b="1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Exo 2 Extra Light" panose="00000300000000000000" pitchFamily="50" charset="0"/>
                </a:rPr>
                <a:t>Implantação do banco de dados</a:t>
              </a:r>
              <a:endParaRPr lang="pt-BR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endParaRPr>
            </a:p>
          </p:txBody>
        </p:sp>
        <p:sp>
          <p:nvSpPr>
            <p:cNvPr id="47" name="Retângulo 46"/>
            <p:cNvSpPr/>
            <p:nvPr/>
          </p:nvSpPr>
          <p:spPr>
            <a:xfrm>
              <a:off x="6902105" y="1562587"/>
              <a:ext cx="3437737" cy="400110"/>
            </a:xfrm>
            <a:prstGeom prst="rect">
              <a:avLst/>
            </a:prstGeom>
            <a:noFill/>
            <a:effectLst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pt-BR" sz="2000" b="1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Exo 2 Extra Light" panose="00000300000000000000" pitchFamily="50" charset="0"/>
                </a:rPr>
                <a:t>SCRUM MASTER</a:t>
              </a:r>
              <a:endParaRPr lang="pt-BR" sz="20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endParaRPr>
            </a:p>
          </p:txBody>
        </p:sp>
      </p:grp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7F183934-707B-45E9-B3F9-AA9033056523}"/>
              </a:ext>
            </a:extLst>
          </p:cNvPr>
          <p:cNvGrpSpPr/>
          <p:nvPr/>
        </p:nvGrpSpPr>
        <p:grpSpPr>
          <a:xfrm>
            <a:off x="1564554" y="2972082"/>
            <a:ext cx="6490330" cy="1678116"/>
            <a:chOff x="1564554" y="2972082"/>
            <a:chExt cx="6490330" cy="1678116"/>
          </a:xfrm>
        </p:grpSpPr>
        <p:cxnSp>
          <p:nvCxnSpPr>
            <p:cNvPr id="38" name="Conector reto 37">
              <a:extLst>
                <a:ext uri="{FF2B5EF4-FFF2-40B4-BE49-F238E27FC236}">
                  <a16:creationId xmlns:a16="http://schemas.microsoft.com/office/drawing/2014/main" id="{6510727C-C843-4D84-A07F-20F37366891D}"/>
                </a:ext>
              </a:extLst>
            </p:cNvPr>
            <p:cNvCxnSpPr/>
            <p:nvPr/>
          </p:nvCxnSpPr>
          <p:spPr>
            <a:xfrm>
              <a:off x="1564554" y="3699968"/>
              <a:ext cx="6325704" cy="0"/>
            </a:xfrm>
            <a:prstGeom prst="line">
              <a:avLst/>
            </a:prstGeom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Retângulo 41"/>
            <p:cNvSpPr/>
            <p:nvPr/>
          </p:nvSpPr>
          <p:spPr>
            <a:xfrm>
              <a:off x="2276264" y="3226768"/>
              <a:ext cx="3185689" cy="461665"/>
            </a:xfrm>
            <a:prstGeom prst="rect">
              <a:avLst/>
            </a:prstGeom>
            <a:noFill/>
            <a:effectLst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pt-BR" sz="2400" b="1" dirty="0">
                  <a:ln w="0"/>
                  <a:solidFill>
                    <a:srgbClr val="68CBCC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Exo 2 Medium" panose="00000600000000000000" pitchFamily="50" charset="0"/>
                </a:rPr>
                <a:t>LUCAS BEZERRA</a:t>
              </a:r>
              <a:endParaRPr lang="pt-BR" sz="2400" b="1" cap="none" spc="0" dirty="0">
                <a:ln w="0"/>
                <a:solidFill>
                  <a:srgbClr val="68CBC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endParaRPr>
            </a:p>
          </p:txBody>
        </p:sp>
        <p:sp>
          <p:nvSpPr>
            <p:cNvPr id="52" name="Retângulo 51"/>
            <p:cNvSpPr/>
            <p:nvPr/>
          </p:nvSpPr>
          <p:spPr>
            <a:xfrm>
              <a:off x="2585311" y="3726868"/>
              <a:ext cx="5469573" cy="923330"/>
            </a:xfrm>
            <a:prstGeom prst="rect">
              <a:avLst/>
            </a:prstGeom>
            <a:noFill/>
            <a:effectLst/>
          </p:spPr>
          <p:txBody>
            <a:bodyPr wrap="square" lIns="91440" tIns="45720" rIns="91440" bIns="45720">
              <a:spAutoFit/>
            </a:bodyPr>
            <a:lstStyle/>
            <a:p>
              <a:r>
                <a:rPr lang="pt-BR" b="1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Exo 2 Extra Light" panose="00000300000000000000" pitchFamily="50" charset="0"/>
                </a:rPr>
                <a:t>Auxílio no desenvolvimento do sistema</a:t>
              </a:r>
            </a:p>
            <a:p>
              <a:r>
                <a:rPr lang="pt-BR" b="1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Exo 2 Extra Light" panose="00000300000000000000" pitchFamily="50" charset="0"/>
                </a:rPr>
                <a:t>Desenvolvimento do banco de dados</a:t>
              </a:r>
            </a:p>
            <a:p>
              <a:r>
                <a:rPr lang="pt-BR" b="1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Exo 2 Extra Light" panose="00000300000000000000" pitchFamily="50" charset="0"/>
                </a:rPr>
                <a:t>Auxílio na documentação do projeto</a:t>
              </a:r>
            </a:p>
          </p:txBody>
        </p:sp>
        <p:sp>
          <p:nvSpPr>
            <p:cNvPr id="48" name="Retângulo 47"/>
            <p:cNvSpPr/>
            <p:nvPr/>
          </p:nvSpPr>
          <p:spPr>
            <a:xfrm>
              <a:off x="1642431" y="2972082"/>
              <a:ext cx="3437737" cy="400110"/>
            </a:xfrm>
            <a:prstGeom prst="rect">
              <a:avLst/>
            </a:prstGeom>
            <a:noFill/>
            <a:effectLst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pt-BR" sz="2000" b="1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Exo 2 Extra Light" panose="00000300000000000000" pitchFamily="50" charset="0"/>
                </a:rPr>
                <a:t>DEV TEAM</a:t>
              </a:r>
              <a:endParaRPr lang="pt-BR" sz="20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endParaRPr>
            </a:p>
          </p:txBody>
        </p:sp>
      </p:grp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2E15393F-6BE9-4CF8-ABEA-93EDF3AF459F}"/>
              </a:ext>
            </a:extLst>
          </p:cNvPr>
          <p:cNvGrpSpPr/>
          <p:nvPr/>
        </p:nvGrpSpPr>
        <p:grpSpPr>
          <a:xfrm>
            <a:off x="4167320" y="4381703"/>
            <a:ext cx="6464835" cy="1709983"/>
            <a:chOff x="4167320" y="4381703"/>
            <a:chExt cx="6464835" cy="1709983"/>
          </a:xfrm>
        </p:grpSpPr>
        <p:cxnSp>
          <p:nvCxnSpPr>
            <p:cNvPr id="39" name="Conector reto 38">
              <a:extLst>
                <a:ext uri="{FF2B5EF4-FFF2-40B4-BE49-F238E27FC236}">
                  <a16:creationId xmlns:a16="http://schemas.microsoft.com/office/drawing/2014/main" id="{6510727C-C843-4D84-A07F-20F37366891D}"/>
                </a:ext>
              </a:extLst>
            </p:cNvPr>
            <p:cNvCxnSpPr/>
            <p:nvPr/>
          </p:nvCxnSpPr>
          <p:spPr>
            <a:xfrm>
              <a:off x="4211010" y="5136284"/>
              <a:ext cx="6325704" cy="0"/>
            </a:xfrm>
            <a:prstGeom prst="line">
              <a:avLst/>
            </a:prstGeom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Retângulo 40"/>
            <p:cNvSpPr/>
            <p:nvPr/>
          </p:nvSpPr>
          <p:spPr>
            <a:xfrm>
              <a:off x="6055591" y="4667275"/>
              <a:ext cx="3575384" cy="461665"/>
            </a:xfrm>
            <a:prstGeom prst="rect">
              <a:avLst/>
            </a:prstGeom>
            <a:noFill/>
            <a:effectLst/>
          </p:spPr>
          <p:txBody>
            <a:bodyPr wrap="square" lIns="91440" tIns="45720" rIns="91440" bIns="45720">
              <a:spAutoFit/>
            </a:bodyPr>
            <a:lstStyle/>
            <a:p>
              <a:pPr algn="r"/>
              <a:r>
                <a:rPr lang="pt-BR" sz="2400" b="1" dirty="0">
                  <a:ln w="0"/>
                  <a:solidFill>
                    <a:srgbClr val="68CBCC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Exo 2 Medium" panose="00000600000000000000" pitchFamily="50" charset="0"/>
                </a:rPr>
                <a:t>MATHEUS DE OLIVEIRA</a:t>
              </a:r>
              <a:endParaRPr lang="pt-BR" sz="2400" b="1" cap="none" spc="0" dirty="0">
                <a:ln w="0"/>
                <a:solidFill>
                  <a:srgbClr val="68CBC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endParaRPr>
            </a:p>
          </p:txBody>
        </p:sp>
        <p:sp>
          <p:nvSpPr>
            <p:cNvPr id="53" name="Retângulo 52"/>
            <p:cNvSpPr/>
            <p:nvPr/>
          </p:nvSpPr>
          <p:spPr>
            <a:xfrm>
              <a:off x="4167320" y="5168356"/>
              <a:ext cx="5469573" cy="923330"/>
            </a:xfrm>
            <a:prstGeom prst="rect">
              <a:avLst/>
            </a:prstGeom>
            <a:noFill/>
            <a:effectLst/>
          </p:spPr>
          <p:txBody>
            <a:bodyPr wrap="square" lIns="91440" tIns="45720" rIns="91440" bIns="45720">
              <a:spAutoFit/>
            </a:bodyPr>
            <a:lstStyle/>
            <a:p>
              <a:pPr algn="r"/>
              <a:r>
                <a:rPr lang="pt-BR" b="1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Exo 2 Extra Light" panose="00000300000000000000" pitchFamily="50" charset="0"/>
                </a:rPr>
                <a:t>Auxílio no desenvolvimento do sistema</a:t>
              </a:r>
            </a:p>
            <a:p>
              <a:pPr algn="r"/>
              <a:r>
                <a:rPr lang="pt-BR" b="1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Exo 2 Extra Light" panose="00000300000000000000" pitchFamily="50" charset="0"/>
                </a:rPr>
                <a:t>Desenvolvimento dos processos de help desk</a:t>
              </a:r>
            </a:p>
            <a:p>
              <a:pPr algn="r"/>
              <a:r>
                <a:rPr lang="pt-BR" b="1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Exo 2 Extra Light" panose="00000300000000000000" pitchFamily="50" charset="0"/>
                </a:rPr>
                <a:t>Auxílio na documentação do projeto</a:t>
              </a:r>
            </a:p>
          </p:txBody>
        </p:sp>
        <p:sp>
          <p:nvSpPr>
            <p:cNvPr id="49" name="Retângulo 48"/>
            <p:cNvSpPr/>
            <p:nvPr/>
          </p:nvSpPr>
          <p:spPr>
            <a:xfrm>
              <a:off x="7194418" y="4381703"/>
              <a:ext cx="3437737" cy="400110"/>
            </a:xfrm>
            <a:prstGeom prst="rect">
              <a:avLst/>
            </a:prstGeom>
            <a:noFill/>
            <a:effectLst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pt-BR" sz="2000" b="1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Exo 2 Extra Light" panose="00000300000000000000" pitchFamily="50" charset="0"/>
                </a:rPr>
                <a:t>DEV TEAM</a:t>
              </a:r>
              <a:endParaRPr lang="pt-BR" sz="20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endParaRPr>
            </a:p>
          </p:txBody>
        </p:sp>
      </p:grpSp>
      <p:grpSp>
        <p:nvGrpSpPr>
          <p:cNvPr id="2" name="Agrupar 1"/>
          <p:cNvGrpSpPr/>
          <p:nvPr/>
        </p:nvGrpSpPr>
        <p:grpSpPr>
          <a:xfrm>
            <a:off x="349861" y="281269"/>
            <a:ext cx="2178122" cy="2178122"/>
            <a:chOff x="734174" y="2338243"/>
            <a:chExt cx="2178122" cy="2178122"/>
          </a:xfrm>
          <a:effectLst/>
        </p:grpSpPr>
        <p:sp>
          <p:nvSpPr>
            <p:cNvPr id="17" name="Elipse 16"/>
            <p:cNvSpPr/>
            <p:nvPr/>
          </p:nvSpPr>
          <p:spPr>
            <a:xfrm>
              <a:off x="734174" y="2338243"/>
              <a:ext cx="2178122" cy="217812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23" name="Imagem 2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2293" y="2444571"/>
              <a:ext cx="1601884" cy="1601884"/>
            </a:xfrm>
            <a:prstGeom prst="rect">
              <a:avLst/>
            </a:prstGeom>
          </p:spPr>
        </p:pic>
      </p:grpSp>
      <p:grpSp>
        <p:nvGrpSpPr>
          <p:cNvPr id="11" name="Agrupar 10"/>
          <p:cNvGrpSpPr/>
          <p:nvPr/>
        </p:nvGrpSpPr>
        <p:grpSpPr>
          <a:xfrm>
            <a:off x="9694221" y="4478859"/>
            <a:ext cx="2178122" cy="2178122"/>
            <a:chOff x="9261512" y="2312259"/>
            <a:chExt cx="2178122" cy="2178122"/>
          </a:xfrm>
          <a:effectLst/>
        </p:grpSpPr>
        <p:sp>
          <p:nvSpPr>
            <p:cNvPr id="33" name="Elipse 32"/>
            <p:cNvSpPr/>
            <p:nvPr/>
          </p:nvSpPr>
          <p:spPr>
            <a:xfrm>
              <a:off x="9261512" y="2312259"/>
              <a:ext cx="2178122" cy="217812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35" name="Imagem 3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49631" y="2444571"/>
              <a:ext cx="1601884" cy="1601884"/>
            </a:xfrm>
            <a:prstGeom prst="rect">
              <a:avLst/>
            </a:prstGeom>
          </p:spPr>
        </p:pic>
        <p:pic>
          <p:nvPicPr>
            <p:cNvPr id="36" name="Picture 8" descr="https://3dsupply.de/en/composition/noob-cap-cap-cap-front~eJwdijkKgDAQRa8SppYwk_xsXkUsBC0CggHTiXc3Y_mWh1qn2QhySbGIE8uToToU7Uff6kkD-78ElwEW7_6lXbdKnbUughgSPEdYXrUPGQW6ag8Z6f0Ad2cYzg==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0"/>
                      </a14:imgEffect>
                      <a14:imgEffect>
                        <a14:brightnessContrast bright="-2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74817" y="2350360"/>
              <a:ext cx="945583" cy="6403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Agrupar 8"/>
          <p:cNvGrpSpPr/>
          <p:nvPr/>
        </p:nvGrpSpPr>
        <p:grpSpPr>
          <a:xfrm>
            <a:off x="349861" y="3137775"/>
            <a:ext cx="2178122" cy="2276565"/>
            <a:chOff x="6419066" y="2210154"/>
            <a:chExt cx="2178122" cy="2276565"/>
          </a:xfrm>
          <a:effectLst/>
        </p:grpSpPr>
        <p:sp>
          <p:nvSpPr>
            <p:cNvPr id="32" name="Elipse 31"/>
            <p:cNvSpPr/>
            <p:nvPr/>
          </p:nvSpPr>
          <p:spPr>
            <a:xfrm>
              <a:off x="6419066" y="2308597"/>
              <a:ext cx="2178122" cy="217812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34" name="Imagem 33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96093" y="2444571"/>
              <a:ext cx="1601884" cy="1601884"/>
            </a:xfrm>
            <a:prstGeom prst="rect">
              <a:avLst/>
            </a:prstGeom>
          </p:spPr>
        </p:pic>
        <p:pic>
          <p:nvPicPr>
            <p:cNvPr id="37" name="Picture 2" descr="Imagem relacionada"/>
            <p:cNvPicPr>
              <a:picLocks noChangeAspect="1" noChangeArrowheads="1"/>
            </p:cNvPicPr>
            <p:nvPr/>
          </p:nvPicPr>
          <p:blipFill>
            <a:blip r:embed="rId9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9588" b="85052" l="1799" r="96403"/>
                      </a14:imgEffect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6924223" y="2210154"/>
              <a:ext cx="1091511" cy="9255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E881671D-76E0-43E5-87A9-0C5F1E909A0C}"/>
              </a:ext>
            </a:extLst>
          </p:cNvPr>
          <p:cNvGrpSpPr/>
          <p:nvPr/>
        </p:nvGrpSpPr>
        <p:grpSpPr>
          <a:xfrm>
            <a:off x="9685873" y="1607817"/>
            <a:ext cx="2178122" cy="2178122"/>
            <a:chOff x="9685873" y="1607817"/>
            <a:chExt cx="2178122" cy="2178122"/>
          </a:xfrm>
        </p:grpSpPr>
        <p:sp>
          <p:nvSpPr>
            <p:cNvPr id="24" name="Elipse 23"/>
            <p:cNvSpPr/>
            <p:nvPr/>
          </p:nvSpPr>
          <p:spPr>
            <a:xfrm>
              <a:off x="9685873" y="1607817"/>
              <a:ext cx="2178122" cy="217812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10" name="Imagem 9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70383" y="1732482"/>
              <a:ext cx="1609101" cy="160910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30219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50"/>
                            </p:stCondLst>
                            <p:childTnLst>
                              <p:par>
                                <p:cTn id="53" presetID="53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4" dur="25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5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6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9" dur="25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5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1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4" dur="25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5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6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9" dur="25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25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1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Agrupar 3"/>
          <p:cNvGrpSpPr/>
          <p:nvPr/>
        </p:nvGrpSpPr>
        <p:grpSpPr>
          <a:xfrm>
            <a:off x="0" y="-5907"/>
            <a:ext cx="12192000" cy="6863907"/>
            <a:chOff x="0" y="0"/>
            <a:chExt cx="12192000" cy="6863907"/>
          </a:xfrm>
        </p:grpSpPr>
        <p:pic>
          <p:nvPicPr>
            <p:cNvPr id="5" name="Picture 22" descr="http://www.correiodoestadoonline.com.br/arquivos/noticias/3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80000"/>
                      </a14:imgEffect>
                      <a14:imgEffect>
                        <a14:brightnessContrast bright="-4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192000" cy="6863907"/>
            </a:xfrm>
            <a:prstGeom prst="rect">
              <a:avLst/>
            </a:prstGeom>
            <a:noFill/>
          </p:spPr>
        </p:pic>
        <p:sp>
          <p:nvSpPr>
            <p:cNvPr id="6" name="Retângulo 5"/>
            <p:cNvSpPr/>
            <p:nvPr/>
          </p:nvSpPr>
          <p:spPr>
            <a:xfrm>
              <a:off x="0" y="5907"/>
              <a:ext cx="12192000" cy="6858000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87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grpSp>
        <p:nvGrpSpPr>
          <p:cNvPr id="2" name="Agrupar 1">
            <a:extLst>
              <a:ext uri="{FF2B5EF4-FFF2-40B4-BE49-F238E27FC236}">
                <a16:creationId xmlns:a16="http://schemas.microsoft.com/office/drawing/2014/main" id="{E7314E6C-FBB8-4D45-8087-9767DE586A58}"/>
              </a:ext>
            </a:extLst>
          </p:cNvPr>
          <p:cNvGrpSpPr/>
          <p:nvPr/>
        </p:nvGrpSpPr>
        <p:grpSpPr>
          <a:xfrm>
            <a:off x="2162092" y="2078086"/>
            <a:ext cx="8600540" cy="4017800"/>
            <a:chOff x="2162092" y="2078086"/>
            <a:chExt cx="8600540" cy="4017800"/>
          </a:xfrm>
        </p:grpSpPr>
        <p:pic>
          <p:nvPicPr>
            <p:cNvPr id="9" name="Imagem 8"/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2162092" y="2078086"/>
              <a:ext cx="7867816" cy="3807288"/>
            </a:xfrm>
            <a:prstGeom prst="rect">
              <a:avLst/>
            </a:prstGeom>
          </p:spPr>
        </p:pic>
        <p:pic>
          <p:nvPicPr>
            <p:cNvPr id="1028" name="Picture 4" descr="Resultado de imagem para trello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18400" y="5098789"/>
              <a:ext cx="3244232" cy="997097"/>
            </a:xfrm>
            <a:prstGeom prst="rect">
              <a:avLst/>
            </a:prstGeom>
            <a:noFill/>
            <a:effectLst>
              <a:outerShdw blurRad="50800" dist="50800" dir="2700000" algn="tl" rotWithShape="0">
                <a:prstClr val="black">
                  <a:alpha val="53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6" name="Conector reto 15">
              <a:extLst>
                <a:ext uri="{FF2B5EF4-FFF2-40B4-BE49-F238E27FC236}">
                  <a16:creationId xmlns:a16="http://schemas.microsoft.com/office/drawing/2014/main" id="{6510727C-C843-4D84-A07F-20F37366891D}"/>
                </a:ext>
              </a:extLst>
            </p:cNvPr>
            <p:cNvCxnSpPr/>
            <p:nvPr/>
          </p:nvCxnSpPr>
          <p:spPr>
            <a:xfrm>
              <a:off x="8509000" y="6019686"/>
              <a:ext cx="1991912" cy="0"/>
            </a:xfrm>
            <a:prstGeom prst="line">
              <a:avLst/>
            </a:prstGeom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Retângulo 9">
            <a:extLst>
              <a:ext uri="{FF2B5EF4-FFF2-40B4-BE49-F238E27FC236}">
                <a16:creationId xmlns:a16="http://schemas.microsoft.com/office/drawing/2014/main" id="{EDCEECEC-C7A7-42B0-92B0-556E58C2D97D}"/>
              </a:ext>
            </a:extLst>
          </p:cNvPr>
          <p:cNvSpPr/>
          <p:nvPr/>
        </p:nvSpPr>
        <p:spPr>
          <a:xfrm>
            <a:off x="126222" y="198787"/>
            <a:ext cx="9627378" cy="584775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pt-BR" sz="32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FERRAMENTA DE GESTÃO</a:t>
            </a:r>
            <a:endParaRPr lang="pt-BR" sz="32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CED7D7B9-52F9-4AE8-8186-F92722AC746F}"/>
              </a:ext>
            </a:extLst>
          </p:cNvPr>
          <p:cNvCxnSpPr/>
          <p:nvPr/>
        </p:nvCxnSpPr>
        <p:spPr>
          <a:xfrm>
            <a:off x="0" y="953059"/>
            <a:ext cx="6325704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tângulo 11">
            <a:extLst>
              <a:ext uri="{FF2B5EF4-FFF2-40B4-BE49-F238E27FC236}">
                <a16:creationId xmlns:a16="http://schemas.microsoft.com/office/drawing/2014/main" id="{85B68C2E-742A-40D8-A82E-9984568AD187}"/>
              </a:ext>
            </a:extLst>
          </p:cNvPr>
          <p:cNvSpPr/>
          <p:nvPr/>
        </p:nvSpPr>
        <p:spPr>
          <a:xfrm>
            <a:off x="6904374" y="2463304"/>
            <a:ext cx="4953797" cy="769441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pt-BR" sz="4400" b="1" dirty="0">
                <a:ln w="0"/>
                <a:solidFill>
                  <a:srgbClr val="68CBC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Bold" panose="00000900000000000000" pitchFamily="2" charset="0"/>
              </a:rPr>
              <a:t>SPRINTS </a:t>
            </a:r>
            <a:r>
              <a:rPr lang="pt-BR" sz="32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2" charset="0"/>
              </a:rPr>
              <a:t>EM LISTAS</a:t>
            </a:r>
            <a:endParaRPr lang="pt-BR" sz="3200" b="1" cap="none" spc="0" dirty="0">
              <a:ln w="0"/>
              <a:solidFill>
                <a:srgbClr val="68CBCC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Extra Bold" panose="00000900000000000000" pitchFamily="2" charset="0"/>
            </a:endParaRP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23AA9048-1D6B-44AE-852A-EC72E99744CC}"/>
              </a:ext>
            </a:extLst>
          </p:cNvPr>
          <p:cNvSpPr/>
          <p:nvPr/>
        </p:nvSpPr>
        <p:spPr>
          <a:xfrm>
            <a:off x="6904374" y="3383098"/>
            <a:ext cx="4810548" cy="1261884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pt-BR" sz="4400" b="1" cap="none" spc="0" dirty="0">
                <a:ln w="0"/>
                <a:solidFill>
                  <a:srgbClr val="68CBC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Bold" panose="00000900000000000000" pitchFamily="2" charset="0"/>
              </a:rPr>
              <a:t>RESPONSÁVE</a:t>
            </a:r>
            <a:r>
              <a:rPr lang="pt-BR" sz="4400" b="1" dirty="0">
                <a:ln w="0"/>
                <a:solidFill>
                  <a:srgbClr val="68CBC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Bold" panose="00000900000000000000" pitchFamily="2" charset="0"/>
              </a:rPr>
              <a:t>IS </a:t>
            </a:r>
            <a:r>
              <a:rPr lang="pt-BR" sz="32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2" charset="0"/>
              </a:rPr>
              <a:t>POR CADA TAREFA</a:t>
            </a:r>
            <a:endParaRPr lang="pt-BR" sz="3200" b="1" cap="none" spc="0" dirty="0">
              <a:ln w="0"/>
              <a:solidFill>
                <a:srgbClr val="68CBCC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Extra Bold" panose="00000900000000000000" pitchFamily="2" charset="0"/>
            </a:endParaRP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942206BD-27BB-4C77-A8D8-FAA934530944}"/>
              </a:ext>
            </a:extLst>
          </p:cNvPr>
          <p:cNvSpPr/>
          <p:nvPr/>
        </p:nvSpPr>
        <p:spPr>
          <a:xfrm>
            <a:off x="6904373" y="4737488"/>
            <a:ext cx="5171086" cy="769441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pt-BR" sz="4400" b="1" cap="none" spc="0" dirty="0">
                <a:ln w="0"/>
                <a:solidFill>
                  <a:srgbClr val="68CBC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Bold" panose="00000900000000000000" pitchFamily="2" charset="0"/>
              </a:rPr>
              <a:t>PRAZOS</a:t>
            </a:r>
            <a:r>
              <a:rPr lang="pt-BR" sz="4400" b="1" dirty="0">
                <a:ln w="0"/>
                <a:solidFill>
                  <a:srgbClr val="68CBC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Bold" panose="00000900000000000000" pitchFamily="2" charset="0"/>
              </a:rPr>
              <a:t> </a:t>
            </a:r>
            <a:r>
              <a:rPr lang="pt-BR" sz="32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2" charset="0"/>
              </a:rPr>
              <a:t>DE ENTREGA</a:t>
            </a:r>
            <a:endParaRPr lang="pt-BR" sz="3200" b="1" cap="none" spc="0" dirty="0">
              <a:ln w="0"/>
              <a:solidFill>
                <a:srgbClr val="68CBCC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Extra Bold" panose="000009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802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2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3.33333E-6 L -0.2582 -3.33333E-6 " pathEditMode="relative" rAng="0" ptsTypes="AA">
                                      <p:cBhvr>
                                        <p:cTn id="9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91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</p:bld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2250</TotalTime>
  <Words>904</Words>
  <Application>Microsoft Office PowerPoint</Application>
  <PresentationFormat>Widescreen</PresentationFormat>
  <Paragraphs>268</Paragraphs>
  <Slides>24</Slides>
  <Notes>2</Notes>
  <HiddenSlides>0</HiddenSlides>
  <MMClips>0</MMClips>
  <ScaleCrop>false</ScaleCrop>
  <HeadingPairs>
    <vt:vector size="6" baseType="variant">
      <vt:variant>
        <vt:lpstr>Fontes usadas</vt:lpstr>
      </vt:variant>
      <vt:variant>
        <vt:i4>10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24</vt:i4>
      </vt:variant>
    </vt:vector>
  </HeadingPairs>
  <TitlesOfParts>
    <vt:vector size="35" baseType="lpstr">
      <vt:lpstr>Arial</vt:lpstr>
      <vt:lpstr>Calibri</vt:lpstr>
      <vt:lpstr>Calibri Light</vt:lpstr>
      <vt:lpstr>Exo 2 Extra Bold</vt:lpstr>
      <vt:lpstr>Exo 2 Extra Light</vt:lpstr>
      <vt:lpstr>Exo 2 Light</vt:lpstr>
      <vt:lpstr>Exo 2 Medium</vt:lpstr>
      <vt:lpstr>Exo 2 Semi Bold</vt:lpstr>
      <vt:lpstr>Times New Roman</vt:lpstr>
      <vt:lpstr>Wingdings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Aluno</dc:creator>
  <cp:lastModifiedBy>Lucas Yudi Ganeko</cp:lastModifiedBy>
  <cp:revision>207</cp:revision>
  <dcterms:created xsi:type="dcterms:W3CDTF">2018-11-27T18:14:46Z</dcterms:created>
  <dcterms:modified xsi:type="dcterms:W3CDTF">2018-12-12T11:14:09Z</dcterms:modified>
</cp:coreProperties>
</file>